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9.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82" r:id="rId5"/>
    <p:sldId id="292" r:id="rId6"/>
    <p:sldId id="299" r:id="rId7"/>
    <p:sldId id="297" r:id="rId8"/>
    <p:sldId id="301" r:id="rId9"/>
    <p:sldId id="293" r:id="rId10"/>
    <p:sldId id="302" r:id="rId11"/>
    <p:sldId id="283" r:id="rId12"/>
    <p:sldId id="284" r:id="rId13"/>
    <p:sldId id="303" r:id="rId14"/>
    <p:sldId id="304" r:id="rId15"/>
    <p:sldId id="305" r:id="rId16"/>
    <p:sldId id="307" r:id="rId17"/>
    <p:sldId id="318" r:id="rId18"/>
    <p:sldId id="261"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31" autoAdjust="0"/>
  </p:normalViewPr>
  <p:slideViewPr>
    <p:cSldViewPr snapToGrid="0">
      <p:cViewPr varScale="1">
        <p:scale>
          <a:sx n="86" d="100"/>
          <a:sy n="86" d="100"/>
        </p:scale>
        <p:origin x="422"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11/19/2019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11/19/2019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45748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354684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30263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2589358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233014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a:p>
        </p:txBody>
      </p:sp>
    </p:spTree>
    <p:extLst>
      <p:ext uri="{BB962C8B-B14F-4D97-AF65-F5344CB8AC3E}">
        <p14:creationId xmlns:p14="http://schemas.microsoft.com/office/powerpoint/2010/main" val="41896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5205663" y="3941638"/>
            <a:ext cx="1879577" cy="404658"/>
          </a:xfrm>
          <a:prstGeom prst="rect">
            <a:avLst/>
          </a:prstGeom>
          <a:noFill/>
        </p:spPr>
        <p:txBody>
          <a:bodyPr wrap="square" lIns="0" tIns="36000" rIns="0" bIns="0" rtlCol="0">
            <a:spAutoFit/>
          </a:bodyPr>
          <a:lstStyle/>
          <a:p>
            <a:pPr algn="r">
              <a:lnSpc>
                <a:spcPts val="1400"/>
              </a:lnSpc>
            </a:pPr>
            <a:r>
              <a:rPr lang="en-US" sz="1600" b="1" spc="-100" dirty="0">
                <a:solidFill>
                  <a:schemeClr val="tx1">
                    <a:lumMod val="50000"/>
                    <a:lumOff val="50000"/>
                  </a:schemeClr>
                </a:solidFill>
                <a:latin typeface="Corbel" panose="020B0503020204020204" pitchFamily="34" charset="0"/>
              </a:rPr>
              <a:t>ANDROID </a:t>
            </a:r>
            <a:br>
              <a:rPr lang="en-US" sz="1600" b="1" spc="-100" dirty="0">
                <a:solidFill>
                  <a:schemeClr val="accent1"/>
                </a:solidFill>
                <a:latin typeface="Corbel" panose="020B0503020204020204" pitchFamily="34" charset="0"/>
              </a:rPr>
            </a:br>
            <a:r>
              <a:rPr lang="en-US" sz="1600" b="1" spc="-100" dirty="0">
                <a:latin typeface="Corbel" panose="020B0503020204020204" pitchFamily="34" charset="0"/>
              </a:rPr>
              <a:t>OS</a:t>
            </a:r>
            <a:endParaRPr lang="en-US" sz="1600" b="1" spc="-100" baseline="0" dirty="0">
              <a:solidFill>
                <a:schemeClr val="tx1"/>
              </a:solidFill>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ANDROID</a:t>
            </a:r>
          </a:p>
        </p:txBody>
      </p:sp>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9980476" y="0"/>
            <a:ext cx="2211524" cy="6858000"/>
          </a:xfrm>
        </p:spPr>
      </p:pic>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dirty="0"/>
              <a:t>An open source operating system for phones and more..</a:t>
            </a:r>
          </a:p>
        </p:txBody>
      </p:sp>
      <p:pic>
        <p:nvPicPr>
          <p:cNvPr id="8" name="Picture 7">
            <a:extLst>
              <a:ext uri="{FF2B5EF4-FFF2-40B4-BE49-F238E27FC236}">
                <a16:creationId xmlns:a16="http://schemas.microsoft.com/office/drawing/2014/main" id="{9B17BC06-6035-4F6D-83B3-AE670EDF9596}"/>
              </a:ext>
            </a:extLst>
          </p:cNvPr>
          <p:cNvPicPr>
            <a:picLocks noChangeAspect="1"/>
          </p:cNvPicPr>
          <p:nvPr/>
        </p:nvPicPr>
        <p:blipFill>
          <a:blip r:embed="rId6"/>
          <a:stretch>
            <a:fillRect/>
          </a:stretch>
        </p:blipFill>
        <p:spPr>
          <a:xfrm>
            <a:off x="4954926" y="4623761"/>
            <a:ext cx="2130314" cy="622797"/>
          </a:xfrm>
          <a:prstGeom prst="rect">
            <a:avLst/>
          </a:prstGeom>
        </p:spPr>
      </p:pic>
      <p:pic>
        <p:nvPicPr>
          <p:cNvPr id="10" name="Picture 9">
            <a:extLst>
              <a:ext uri="{FF2B5EF4-FFF2-40B4-BE49-F238E27FC236}">
                <a16:creationId xmlns:a16="http://schemas.microsoft.com/office/drawing/2014/main" id="{367B9BDE-AA23-4A17-92C2-4E9713F157E5}"/>
              </a:ext>
            </a:extLst>
          </p:cNvPr>
          <p:cNvPicPr>
            <a:picLocks noChangeAspect="1"/>
          </p:cNvPicPr>
          <p:nvPr/>
        </p:nvPicPr>
        <p:blipFill>
          <a:blip r:embed="rId7"/>
          <a:stretch>
            <a:fillRect/>
          </a:stretch>
        </p:blipFill>
        <p:spPr>
          <a:xfrm>
            <a:off x="8391035" y="194003"/>
            <a:ext cx="1518328" cy="821420"/>
          </a:xfrm>
          <a:prstGeom prst="rect">
            <a:avLst/>
          </a:prstGeom>
        </p:spPr>
      </p:pic>
      <p:pic>
        <p:nvPicPr>
          <p:cNvPr id="12" name="Picture 11">
            <a:extLst>
              <a:ext uri="{FF2B5EF4-FFF2-40B4-BE49-F238E27FC236}">
                <a16:creationId xmlns:a16="http://schemas.microsoft.com/office/drawing/2014/main" id="{C06D7A87-174B-4008-AF45-776F855E9716}"/>
              </a:ext>
            </a:extLst>
          </p:cNvPr>
          <p:cNvPicPr>
            <a:picLocks noChangeAspect="1"/>
          </p:cNvPicPr>
          <p:nvPr/>
        </p:nvPicPr>
        <p:blipFill>
          <a:blip r:embed="rId8"/>
          <a:stretch>
            <a:fillRect/>
          </a:stretch>
        </p:blipFill>
        <p:spPr>
          <a:xfrm>
            <a:off x="2766941" y="5183531"/>
            <a:ext cx="1006069" cy="721231"/>
          </a:xfrm>
          <a:prstGeom prst="rect">
            <a:avLst/>
          </a:prstGeom>
        </p:spPr>
      </p:pic>
      <p:pic>
        <p:nvPicPr>
          <p:cNvPr id="14" name="Picture 13">
            <a:extLst>
              <a:ext uri="{FF2B5EF4-FFF2-40B4-BE49-F238E27FC236}">
                <a16:creationId xmlns:a16="http://schemas.microsoft.com/office/drawing/2014/main" id="{190ECB9B-0766-4710-8829-32813AB10B69}"/>
              </a:ext>
            </a:extLst>
          </p:cNvPr>
          <p:cNvPicPr>
            <a:picLocks noChangeAspect="1"/>
          </p:cNvPicPr>
          <p:nvPr/>
        </p:nvPicPr>
        <p:blipFill>
          <a:blip r:embed="rId9"/>
          <a:stretch>
            <a:fillRect/>
          </a:stretch>
        </p:blipFill>
        <p:spPr>
          <a:xfrm>
            <a:off x="173734" y="306040"/>
            <a:ext cx="5922266" cy="4040256"/>
          </a:xfrm>
          <a:prstGeom prst="rect">
            <a:avLst/>
          </a:prstGeom>
        </p:spPr>
      </p:pic>
      <p:pic>
        <p:nvPicPr>
          <p:cNvPr id="26" name="y2mate.com - the_next_evolution_of_android_l2UDgpLz20M_1080p">
            <a:hlinkClick r:id="" action="ppaction://media"/>
            <a:extLst>
              <a:ext uri="{FF2B5EF4-FFF2-40B4-BE49-F238E27FC236}">
                <a16:creationId xmlns:a16="http://schemas.microsoft.com/office/drawing/2014/main" id="{C2741FF1-D6EE-4A3C-982D-99816E2F34A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936335" y="1349933"/>
            <a:ext cx="2751137" cy="1547812"/>
          </a:xfrm>
          <a:prstGeom prst="rect">
            <a:avLst/>
          </a:prstGeom>
          <a:solidFill>
            <a:schemeClr val="tx1"/>
          </a:solidFill>
        </p:spPr>
      </p:pic>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4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fullScrn="1">
              <p:cMediaNode vol="80000" showWhenStopped="0">
                <p:cTn id="12" fill="hold" display="0">
                  <p:stCondLst>
                    <p:cond delay="indefinite"/>
                  </p:stCondLst>
                </p:cTn>
                <p:tgtEl>
                  <p:spTgt spid="2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205972" y="546737"/>
            <a:ext cx="8197739" cy="928975"/>
          </a:xfrm>
        </p:spPr>
        <p:txBody>
          <a:bodyPr/>
          <a:lstStyle/>
          <a:p>
            <a:pPr algn="l"/>
            <a:r>
              <a:rPr lang="en-US" sz="5400" dirty="0"/>
              <a:t>I/O Scheduler</a:t>
            </a:r>
            <a:br>
              <a:rPr lang="en-US" sz="5400" dirty="0">
                <a:solidFill>
                  <a:srgbClr val="92D050"/>
                </a:solidFill>
              </a:rPr>
            </a:br>
            <a:endParaRPr lang="en-US" sz="54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10</a:t>
            </a:fld>
            <a:endParaRPr lang="en-US" dirty="0"/>
          </a:p>
        </p:txBody>
      </p:sp>
      <p:sp>
        <p:nvSpPr>
          <p:cNvPr id="11" name="Content Placeholder 3">
            <a:extLst>
              <a:ext uri="{FF2B5EF4-FFF2-40B4-BE49-F238E27FC236}">
                <a16:creationId xmlns:a16="http://schemas.microsoft.com/office/drawing/2014/main" id="{3F6BC09B-70DD-4743-8EAF-12977F010B93}"/>
              </a:ext>
            </a:extLst>
          </p:cNvPr>
          <p:cNvSpPr txBox="1">
            <a:spLocks/>
          </p:cNvSpPr>
          <p:nvPr/>
        </p:nvSpPr>
        <p:spPr>
          <a:xfrm>
            <a:off x="9980477" y="6192000"/>
            <a:ext cx="1378404" cy="594880"/>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9" name="Title 1">
            <a:extLst>
              <a:ext uri="{FF2B5EF4-FFF2-40B4-BE49-F238E27FC236}">
                <a16:creationId xmlns:a16="http://schemas.microsoft.com/office/drawing/2014/main" id="{3F365E8B-B374-4ED7-98A0-90582D24BAAF}"/>
              </a:ext>
            </a:extLst>
          </p:cNvPr>
          <p:cNvSpPr txBox="1">
            <a:spLocks/>
          </p:cNvSpPr>
          <p:nvPr/>
        </p:nvSpPr>
        <p:spPr>
          <a:xfrm>
            <a:off x="383525" y="1606858"/>
            <a:ext cx="8197739" cy="880424"/>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pPr algn="l"/>
            <a:r>
              <a:rPr lang="en-US" sz="2800" dirty="0">
                <a:solidFill>
                  <a:schemeClr val="accent2">
                    <a:lumMod val="75000"/>
                  </a:schemeClr>
                </a:solidFill>
                <a:latin typeface="+mn-lt"/>
              </a:rPr>
              <a:t>what is i/o scheduler?</a:t>
            </a:r>
            <a:br>
              <a:rPr lang="en-US" sz="5400" dirty="0">
                <a:solidFill>
                  <a:srgbClr val="92D050"/>
                </a:solidFill>
              </a:rPr>
            </a:br>
            <a:endParaRPr lang="en-US" sz="5400" dirty="0"/>
          </a:p>
        </p:txBody>
      </p:sp>
      <p:sp>
        <p:nvSpPr>
          <p:cNvPr id="3" name="TextBox 2">
            <a:extLst>
              <a:ext uri="{FF2B5EF4-FFF2-40B4-BE49-F238E27FC236}">
                <a16:creationId xmlns:a16="http://schemas.microsoft.com/office/drawing/2014/main" id="{9DB6B0EB-36F6-4DA0-AD20-4FDBCA47006B}"/>
              </a:ext>
            </a:extLst>
          </p:cNvPr>
          <p:cNvSpPr txBox="1"/>
          <p:nvPr/>
        </p:nvSpPr>
        <p:spPr>
          <a:xfrm>
            <a:off x="284086" y="1890943"/>
            <a:ext cx="8788894" cy="4770537"/>
          </a:xfrm>
          <a:prstGeom prst="rect">
            <a:avLst/>
          </a:prstGeom>
          <a:noFill/>
        </p:spPr>
        <p:txBody>
          <a:bodyPr wrap="square" rtlCol="0">
            <a:spAutoFit/>
          </a:bodyPr>
          <a:lstStyle/>
          <a:p>
            <a:r>
              <a:rPr lang="en-US" dirty="0"/>
              <a:t>Input/output (I/O) scheduling is a term used to describe the method computer operating systems decide the order that block I/O operations will be submitted to storage volumes. I/O Scheduling is sometimes called 'disk scheduling’.</a:t>
            </a:r>
          </a:p>
          <a:p>
            <a:r>
              <a:rPr lang="en-US" b="1" dirty="0"/>
              <a:t>there are many types of I/o schedulers available on android:</a:t>
            </a:r>
          </a:p>
          <a:p>
            <a:endParaRPr lang="en-US" b="1" dirty="0"/>
          </a:p>
          <a:p>
            <a:pPr marL="285750" indent="-285750" fontAlgn="base">
              <a:buFont typeface="Wingdings" panose="05000000000000000000" pitchFamily="2" charset="2"/>
              <a:buChar char="ü"/>
            </a:pPr>
            <a:r>
              <a:rPr lang="en-AU" sz="1400" dirty="0"/>
              <a:t>CFQ </a:t>
            </a:r>
          </a:p>
          <a:p>
            <a:pPr marL="285750" indent="-285750" fontAlgn="base">
              <a:buFont typeface="Wingdings" panose="05000000000000000000" pitchFamily="2" charset="2"/>
              <a:buChar char="ü"/>
            </a:pPr>
            <a:r>
              <a:rPr lang="en-AU" sz="1400" dirty="0"/>
              <a:t>Deadline </a:t>
            </a:r>
          </a:p>
          <a:p>
            <a:pPr marL="285750" indent="-285750" fontAlgn="base">
              <a:buFont typeface="Wingdings" panose="05000000000000000000" pitchFamily="2" charset="2"/>
              <a:buChar char="ü"/>
            </a:pPr>
            <a:r>
              <a:rPr lang="en-AU" sz="1400" dirty="0"/>
              <a:t>VR </a:t>
            </a:r>
          </a:p>
          <a:p>
            <a:pPr marL="285750" indent="-285750" fontAlgn="base">
              <a:buFont typeface="Wingdings" panose="05000000000000000000" pitchFamily="2" charset="2"/>
              <a:buChar char="ü"/>
            </a:pPr>
            <a:r>
              <a:rPr lang="en-AU" sz="1400" dirty="0" err="1"/>
              <a:t>Noop</a:t>
            </a:r>
            <a:endParaRPr lang="en-AU" sz="1400" dirty="0"/>
          </a:p>
          <a:p>
            <a:pPr marL="285750" indent="-285750" fontAlgn="base">
              <a:buFont typeface="Wingdings" panose="05000000000000000000" pitchFamily="2" charset="2"/>
              <a:buChar char="ü"/>
            </a:pPr>
            <a:r>
              <a:rPr lang="en-AU" sz="1400" dirty="0"/>
              <a:t>BFQ</a:t>
            </a:r>
          </a:p>
          <a:p>
            <a:pPr marL="285750" indent="-285750" fontAlgn="base">
              <a:buFont typeface="Wingdings" panose="05000000000000000000" pitchFamily="2" charset="2"/>
              <a:buChar char="ü"/>
            </a:pPr>
            <a:r>
              <a:rPr lang="en-AU" sz="1400" dirty="0"/>
              <a:t>FIOPS</a:t>
            </a:r>
          </a:p>
          <a:p>
            <a:pPr marL="285750" indent="-285750" fontAlgn="base">
              <a:buFont typeface="Wingdings" panose="05000000000000000000" pitchFamily="2" charset="2"/>
              <a:buChar char="ü"/>
            </a:pPr>
            <a:r>
              <a:rPr lang="en-AU" sz="1400" dirty="0"/>
              <a:t>SIO (Simple)</a:t>
            </a:r>
          </a:p>
          <a:p>
            <a:pPr marL="285750" indent="-285750" fontAlgn="base">
              <a:buFont typeface="Wingdings" panose="05000000000000000000" pitchFamily="2" charset="2"/>
              <a:buChar char="ü"/>
            </a:pPr>
            <a:r>
              <a:rPr lang="en-AU" sz="1400" dirty="0"/>
              <a:t>ROW</a:t>
            </a:r>
          </a:p>
          <a:p>
            <a:pPr marL="285750" indent="-285750" fontAlgn="base">
              <a:buFont typeface="Wingdings" panose="05000000000000000000" pitchFamily="2" charset="2"/>
              <a:buChar char="ü"/>
            </a:pPr>
            <a:r>
              <a:rPr lang="en-AU" sz="1400" dirty="0"/>
              <a:t>ZEN</a:t>
            </a:r>
          </a:p>
          <a:p>
            <a:pPr marL="285750" indent="-285750" fontAlgn="base">
              <a:buFont typeface="Wingdings" panose="05000000000000000000" pitchFamily="2" charset="2"/>
              <a:buChar char="ü"/>
            </a:pPr>
            <a:r>
              <a:rPr lang="en-AU" sz="1400" dirty="0" err="1"/>
              <a:t>SIOplus</a:t>
            </a:r>
            <a:endParaRPr lang="en-AU" sz="1400" dirty="0"/>
          </a:p>
          <a:p>
            <a:pPr marL="285750" indent="-285750" fontAlgn="base">
              <a:buFont typeface="Wingdings" panose="05000000000000000000" pitchFamily="2" charset="2"/>
              <a:buChar char="ü"/>
            </a:pPr>
            <a:r>
              <a:rPr lang="en-AU" sz="1400" dirty="0"/>
              <a:t>FIFO</a:t>
            </a:r>
          </a:p>
          <a:p>
            <a:pPr marL="285750" indent="-285750" fontAlgn="base">
              <a:buFont typeface="Wingdings" panose="05000000000000000000" pitchFamily="2" charset="2"/>
              <a:buChar char="ü"/>
            </a:pPr>
            <a:r>
              <a:rPr lang="en-AU" sz="1400" dirty="0" err="1"/>
              <a:t>Tripndroid</a:t>
            </a:r>
            <a:endParaRPr lang="en-AU" sz="1400" dirty="0"/>
          </a:p>
          <a:p>
            <a:pPr marL="285750" indent="-285750" fontAlgn="base">
              <a:buFont typeface="Wingdings" panose="05000000000000000000" pitchFamily="2" charset="2"/>
              <a:buChar char="ü"/>
            </a:pPr>
            <a:r>
              <a:rPr lang="en-AU" sz="1400" dirty="0"/>
              <a:t>Test</a:t>
            </a:r>
          </a:p>
          <a:p>
            <a:pPr marL="285750" indent="-285750" fontAlgn="base">
              <a:buFont typeface="Wingdings" panose="05000000000000000000" pitchFamily="2" charset="2"/>
              <a:buChar char="ü"/>
            </a:pPr>
            <a:r>
              <a:rPr lang="en-AU" sz="1400" dirty="0"/>
              <a:t>Maple</a:t>
            </a:r>
            <a:r>
              <a:rPr lang="en-AU" sz="1400" b="1" dirty="0"/>
              <a:t> </a:t>
            </a:r>
            <a:endParaRPr lang="en-AU" sz="1400" dirty="0"/>
          </a:p>
          <a:p>
            <a:endParaRPr lang="en-AU" dirty="0"/>
          </a:p>
        </p:txBody>
      </p:sp>
      <p:pic>
        <p:nvPicPr>
          <p:cNvPr id="5" name="Picture 4">
            <a:extLst>
              <a:ext uri="{FF2B5EF4-FFF2-40B4-BE49-F238E27FC236}">
                <a16:creationId xmlns:a16="http://schemas.microsoft.com/office/drawing/2014/main" id="{63F55FAA-F62D-4134-929D-6467626971E6}"/>
              </a:ext>
            </a:extLst>
          </p:cNvPr>
          <p:cNvPicPr>
            <a:picLocks noChangeAspect="1"/>
          </p:cNvPicPr>
          <p:nvPr/>
        </p:nvPicPr>
        <p:blipFill>
          <a:blip r:embed="rId3"/>
          <a:stretch>
            <a:fillRect/>
          </a:stretch>
        </p:blipFill>
        <p:spPr>
          <a:xfrm>
            <a:off x="9604527" y="2537627"/>
            <a:ext cx="2963421" cy="4002158"/>
          </a:xfrm>
          <a:prstGeom prst="rect">
            <a:avLst/>
          </a:prstGeom>
        </p:spPr>
      </p:pic>
      <p:pic>
        <p:nvPicPr>
          <p:cNvPr id="12" name="Picture 11">
            <a:extLst>
              <a:ext uri="{FF2B5EF4-FFF2-40B4-BE49-F238E27FC236}">
                <a16:creationId xmlns:a16="http://schemas.microsoft.com/office/drawing/2014/main" id="{853BB5AC-9CBD-4259-95F7-EBEE09AB5E86}"/>
              </a:ext>
            </a:extLst>
          </p:cNvPr>
          <p:cNvPicPr>
            <a:picLocks noChangeAspect="1"/>
          </p:cNvPicPr>
          <p:nvPr/>
        </p:nvPicPr>
        <p:blipFill>
          <a:blip r:embed="rId4"/>
          <a:stretch>
            <a:fillRect/>
          </a:stretch>
        </p:blipFill>
        <p:spPr>
          <a:xfrm>
            <a:off x="9980477" y="66012"/>
            <a:ext cx="2211523" cy="2819400"/>
          </a:xfrm>
          <a:prstGeom prst="rect">
            <a:avLst/>
          </a:prstGeom>
        </p:spPr>
      </p:pic>
    </p:spTree>
    <p:extLst>
      <p:ext uri="{BB962C8B-B14F-4D97-AF65-F5344CB8AC3E}">
        <p14:creationId xmlns:p14="http://schemas.microsoft.com/office/powerpoint/2010/main" val="409814720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B03E59-AE35-412A-A751-46855242A9CB}"/>
              </a:ext>
            </a:extLst>
          </p:cNvPr>
          <p:cNvSpPr>
            <a:spLocks noGrp="1"/>
          </p:cNvSpPr>
          <p:nvPr>
            <p:ph type="sldNum" sz="quarter" idx="34"/>
          </p:nvPr>
        </p:nvSpPr>
        <p:spPr/>
        <p:txBody>
          <a:bodyPr/>
          <a:lstStyle/>
          <a:p>
            <a:fld id="{19B51A1E-902D-48AF-9020-955120F399B6}" type="slidenum">
              <a:rPr lang="en-US" noProof="0" smtClean="0"/>
              <a:pPr/>
              <a:t>11</a:t>
            </a:fld>
            <a:endParaRPr lang="en-US" noProof="0" dirty="0"/>
          </a:p>
        </p:txBody>
      </p:sp>
      <p:sp>
        <p:nvSpPr>
          <p:cNvPr id="7" name="Rectangle 6">
            <a:extLst>
              <a:ext uri="{FF2B5EF4-FFF2-40B4-BE49-F238E27FC236}">
                <a16:creationId xmlns:a16="http://schemas.microsoft.com/office/drawing/2014/main" id="{91DAE323-CDD8-4CF1-BCF1-B11739DAA7F0}"/>
              </a:ext>
            </a:extLst>
          </p:cNvPr>
          <p:cNvSpPr/>
          <p:nvPr/>
        </p:nvSpPr>
        <p:spPr>
          <a:xfrm>
            <a:off x="466080" y="719091"/>
            <a:ext cx="8234037" cy="6381234"/>
          </a:xfrm>
          <a:prstGeom prst="rect">
            <a:avLst/>
          </a:prstGeom>
        </p:spPr>
        <p:txBody>
          <a:bodyPr wrap="square">
            <a:spAutoFit/>
          </a:bodyPr>
          <a:lstStyle/>
          <a:p>
            <a:pPr>
              <a:spcBef>
                <a:spcPts val="200"/>
              </a:spcBef>
            </a:pPr>
            <a:br>
              <a:rPr lang="en-US" sz="1200" dirty="0">
                <a:solidFill>
                  <a:srgbClr val="000000"/>
                </a:solidFill>
                <a:latin typeface="Arial" panose="020B0604020202020204" pitchFamily="34" charset="0"/>
              </a:rPr>
            </a:br>
            <a:r>
              <a:rPr lang="en-US" sz="1400" b="1" dirty="0">
                <a:solidFill>
                  <a:srgbClr val="000000"/>
                </a:solidFill>
              </a:rPr>
              <a:t>For everyday usage:</a:t>
            </a:r>
            <a:br>
              <a:rPr lang="en-US" sz="1200" dirty="0">
                <a:solidFill>
                  <a:srgbClr val="000000"/>
                </a:solidFill>
                <a:latin typeface="Arial" panose="020B0604020202020204" pitchFamily="34" charset="0"/>
              </a:rPr>
            </a:br>
            <a:r>
              <a:rPr lang="en-US" sz="1400" dirty="0">
                <a:solidFill>
                  <a:srgbClr val="000000"/>
                </a:solidFill>
              </a:rPr>
              <a:t>- ZEN (First choice)</a:t>
            </a:r>
            <a:br>
              <a:rPr lang="en-US" sz="1400" dirty="0">
                <a:solidFill>
                  <a:srgbClr val="000000"/>
                </a:solidFill>
              </a:rPr>
            </a:br>
            <a:r>
              <a:rPr lang="en-US" sz="1400" dirty="0">
                <a:solidFill>
                  <a:srgbClr val="000000"/>
                </a:solidFill>
              </a:rPr>
              <a:t>- ROW (Second choice)</a:t>
            </a:r>
            <a:br>
              <a:rPr lang="en-US" sz="1400" dirty="0">
                <a:solidFill>
                  <a:srgbClr val="000000"/>
                </a:solidFill>
              </a:rPr>
            </a:br>
            <a:r>
              <a:rPr lang="en-US" sz="1400" dirty="0">
                <a:solidFill>
                  <a:srgbClr val="000000"/>
                </a:solidFill>
              </a:rPr>
              <a:t>- SIO (Third choice)</a:t>
            </a:r>
            <a:br>
              <a:rPr lang="en-US" sz="1400" dirty="0">
                <a:solidFill>
                  <a:srgbClr val="000000"/>
                </a:solidFill>
              </a:rPr>
            </a:br>
            <a:r>
              <a:rPr lang="en-US" sz="1400" dirty="0">
                <a:solidFill>
                  <a:srgbClr val="000000"/>
                </a:solidFill>
              </a:rPr>
              <a:t>- </a:t>
            </a:r>
            <a:r>
              <a:rPr lang="en-US" sz="1400" dirty="0" err="1">
                <a:solidFill>
                  <a:srgbClr val="000000"/>
                </a:solidFill>
              </a:rPr>
              <a:t>Noop</a:t>
            </a:r>
            <a:br>
              <a:rPr lang="en-US" sz="1400" dirty="0">
                <a:solidFill>
                  <a:srgbClr val="000000"/>
                </a:solidFill>
              </a:rPr>
            </a:br>
            <a:r>
              <a:rPr lang="en-US" sz="1400" dirty="0">
                <a:solidFill>
                  <a:srgbClr val="000000"/>
                </a:solidFill>
              </a:rPr>
              <a:t>- CFQ</a:t>
            </a:r>
            <a:br>
              <a:rPr lang="en-US" sz="1400" dirty="0">
                <a:solidFill>
                  <a:srgbClr val="000000"/>
                </a:solidFill>
              </a:rPr>
            </a:br>
            <a:r>
              <a:rPr lang="en-US" sz="1400" dirty="0">
                <a:solidFill>
                  <a:srgbClr val="000000"/>
                </a:solidFill>
              </a:rPr>
              <a:t>- Deadline</a:t>
            </a:r>
            <a:br>
              <a:rPr lang="en-US" sz="1400" b="1" dirty="0">
                <a:solidFill>
                  <a:srgbClr val="000000"/>
                </a:solidFill>
              </a:rPr>
            </a:br>
            <a:r>
              <a:rPr lang="en-US" sz="1400" b="1" dirty="0">
                <a:solidFill>
                  <a:srgbClr val="000000"/>
                </a:solidFill>
              </a:rPr>
              <a:t>For battery life:</a:t>
            </a:r>
            <a:br>
              <a:rPr lang="en-US" sz="1400" dirty="0">
                <a:solidFill>
                  <a:srgbClr val="000000"/>
                </a:solidFill>
              </a:rPr>
            </a:br>
            <a:r>
              <a:rPr lang="en-US" sz="1400" dirty="0">
                <a:solidFill>
                  <a:srgbClr val="000000"/>
                </a:solidFill>
              </a:rPr>
              <a:t>- </a:t>
            </a:r>
            <a:r>
              <a:rPr lang="en-US" sz="1400" dirty="0" err="1">
                <a:solidFill>
                  <a:srgbClr val="000000"/>
                </a:solidFill>
              </a:rPr>
              <a:t>Noop</a:t>
            </a:r>
            <a:r>
              <a:rPr lang="en-US" sz="1400" dirty="0">
                <a:solidFill>
                  <a:srgbClr val="000000"/>
                </a:solidFill>
              </a:rPr>
              <a:t> (First choice)</a:t>
            </a:r>
            <a:br>
              <a:rPr lang="en-US" sz="1400" dirty="0">
                <a:solidFill>
                  <a:srgbClr val="000000"/>
                </a:solidFill>
              </a:rPr>
            </a:br>
            <a:r>
              <a:rPr lang="en-US" sz="1400" dirty="0">
                <a:solidFill>
                  <a:srgbClr val="000000"/>
                </a:solidFill>
              </a:rPr>
              <a:t>- FIOPS (Second choice)</a:t>
            </a:r>
            <a:br>
              <a:rPr lang="en-US" sz="1400" dirty="0">
                <a:solidFill>
                  <a:srgbClr val="000000"/>
                </a:solidFill>
              </a:rPr>
            </a:br>
            <a:r>
              <a:rPr lang="en-US" sz="1400" dirty="0">
                <a:solidFill>
                  <a:srgbClr val="000000"/>
                </a:solidFill>
              </a:rPr>
              <a:t>- SIO (Third choice)</a:t>
            </a:r>
            <a:br>
              <a:rPr lang="en-US" sz="1400" dirty="0">
                <a:solidFill>
                  <a:srgbClr val="000000"/>
                </a:solidFill>
              </a:rPr>
            </a:br>
            <a:r>
              <a:rPr lang="en-US" sz="1400" dirty="0">
                <a:solidFill>
                  <a:srgbClr val="000000"/>
                </a:solidFill>
              </a:rPr>
              <a:t>- ROW (Forth choice)</a:t>
            </a:r>
            <a:br>
              <a:rPr lang="en-US" sz="1400" dirty="0">
                <a:solidFill>
                  <a:srgbClr val="000000"/>
                </a:solidFill>
              </a:rPr>
            </a:br>
            <a:r>
              <a:rPr lang="en-US" sz="1400" b="1" dirty="0">
                <a:solidFill>
                  <a:srgbClr val="000000"/>
                </a:solidFill>
              </a:rPr>
              <a:t>For gaming: </a:t>
            </a:r>
            <a:br>
              <a:rPr lang="en-US" sz="1400" dirty="0">
                <a:solidFill>
                  <a:srgbClr val="000000"/>
                </a:solidFill>
              </a:rPr>
            </a:br>
            <a:r>
              <a:rPr lang="en-US" sz="1400" dirty="0">
                <a:solidFill>
                  <a:srgbClr val="000000"/>
                </a:solidFill>
              </a:rPr>
              <a:t>- Deadline (First choice)</a:t>
            </a:r>
            <a:br>
              <a:rPr lang="en-US" sz="1400" dirty="0">
                <a:solidFill>
                  <a:srgbClr val="000000"/>
                </a:solidFill>
              </a:rPr>
            </a:br>
            <a:r>
              <a:rPr lang="en-US" sz="1400" dirty="0">
                <a:solidFill>
                  <a:srgbClr val="000000"/>
                </a:solidFill>
              </a:rPr>
              <a:t>- ZEN  (Second choice)</a:t>
            </a:r>
            <a:br>
              <a:rPr lang="en-US" sz="1400" dirty="0">
                <a:solidFill>
                  <a:srgbClr val="000000"/>
                </a:solidFill>
              </a:rPr>
            </a:br>
            <a:r>
              <a:rPr lang="en-US" sz="1400" dirty="0">
                <a:solidFill>
                  <a:srgbClr val="000000"/>
                </a:solidFill>
              </a:rPr>
              <a:t>- ROW (Third choice)</a:t>
            </a:r>
            <a:br>
              <a:rPr lang="en-US" sz="1400" dirty="0">
                <a:solidFill>
                  <a:srgbClr val="000000"/>
                </a:solidFill>
              </a:rPr>
            </a:br>
            <a:r>
              <a:rPr lang="en-US" sz="1400" dirty="0">
                <a:solidFill>
                  <a:srgbClr val="000000"/>
                </a:solidFill>
              </a:rPr>
              <a:t>- CFQ </a:t>
            </a:r>
          </a:p>
          <a:p>
            <a:pPr>
              <a:spcAft>
                <a:spcPts val="800"/>
              </a:spcAft>
            </a:pPr>
            <a:r>
              <a:rPr lang="en-US" sz="1400" b="1" dirty="0">
                <a:solidFill>
                  <a:srgbClr val="000000"/>
                </a:solidFill>
              </a:rPr>
              <a:t>For performance(Benchmarking):</a:t>
            </a:r>
            <a:br>
              <a:rPr lang="en-US" sz="1400" dirty="0">
                <a:solidFill>
                  <a:srgbClr val="000000"/>
                </a:solidFill>
              </a:rPr>
            </a:br>
            <a:r>
              <a:rPr lang="en-US" sz="1400" dirty="0">
                <a:solidFill>
                  <a:srgbClr val="000000"/>
                </a:solidFill>
              </a:rPr>
              <a:t>- FIOPS (First choice) </a:t>
            </a:r>
            <a:br>
              <a:rPr lang="en-US" sz="1400" dirty="0">
                <a:solidFill>
                  <a:srgbClr val="000000"/>
                </a:solidFill>
              </a:rPr>
            </a:br>
            <a:r>
              <a:rPr lang="en-US" sz="1400" dirty="0">
                <a:solidFill>
                  <a:srgbClr val="000000"/>
                </a:solidFill>
              </a:rPr>
              <a:t>- Deadline (Second choice)</a:t>
            </a:r>
            <a:br>
              <a:rPr lang="en-US" sz="1400" dirty="0">
                <a:solidFill>
                  <a:srgbClr val="000000"/>
                </a:solidFill>
              </a:rPr>
            </a:br>
            <a:r>
              <a:rPr lang="en-US" sz="1400" dirty="0">
                <a:solidFill>
                  <a:srgbClr val="000000"/>
                </a:solidFill>
              </a:rPr>
              <a:t>- </a:t>
            </a:r>
            <a:r>
              <a:rPr lang="en-US" sz="1400" dirty="0" err="1">
                <a:solidFill>
                  <a:srgbClr val="000000"/>
                </a:solidFill>
              </a:rPr>
              <a:t>Noop</a:t>
            </a:r>
            <a:br>
              <a:rPr lang="en-US" sz="1400" dirty="0">
                <a:solidFill>
                  <a:srgbClr val="000000"/>
                </a:solidFill>
              </a:rPr>
            </a:br>
            <a:r>
              <a:rPr lang="en-US" sz="1400" dirty="0">
                <a:solidFill>
                  <a:srgbClr val="000000"/>
                </a:solidFill>
              </a:rPr>
              <a:t>- ROW</a:t>
            </a:r>
            <a:br>
              <a:rPr lang="en-US" sz="1400" dirty="0">
                <a:solidFill>
                  <a:srgbClr val="000000"/>
                </a:solidFill>
              </a:rPr>
            </a:br>
            <a:r>
              <a:rPr lang="en-US" sz="1400" b="1" dirty="0">
                <a:solidFill>
                  <a:srgbClr val="000000"/>
                </a:solidFill>
              </a:rPr>
              <a:t>For heavy multitasking:</a:t>
            </a:r>
            <a:br>
              <a:rPr lang="en-US" sz="1400" dirty="0">
                <a:solidFill>
                  <a:srgbClr val="000000"/>
                </a:solidFill>
              </a:rPr>
            </a:br>
            <a:r>
              <a:rPr lang="en-US" sz="1400" dirty="0">
                <a:solidFill>
                  <a:srgbClr val="000000"/>
                </a:solidFill>
              </a:rPr>
              <a:t>- BFQ (First choice)</a:t>
            </a:r>
            <a:br>
              <a:rPr lang="en-US" sz="1400" dirty="0">
                <a:solidFill>
                  <a:srgbClr val="000000"/>
                </a:solidFill>
              </a:rPr>
            </a:br>
            <a:r>
              <a:rPr lang="en-US" sz="1400" dirty="0">
                <a:solidFill>
                  <a:srgbClr val="000000"/>
                </a:solidFill>
              </a:rPr>
              <a:t>- CFQ (Second choice)</a:t>
            </a:r>
            <a:br>
              <a:rPr lang="en-US" sz="1400" dirty="0">
                <a:solidFill>
                  <a:srgbClr val="000000"/>
                </a:solidFill>
              </a:rPr>
            </a:br>
            <a:r>
              <a:rPr lang="en-US" sz="1400" dirty="0">
                <a:solidFill>
                  <a:srgbClr val="000000"/>
                </a:solidFill>
              </a:rPr>
              <a:t>- Deadline (Third choice) </a:t>
            </a:r>
            <a:endParaRPr lang="en-US" sz="1400" dirty="0"/>
          </a:p>
          <a:p>
            <a:br>
              <a:rPr lang="en-US" sz="1400" dirty="0"/>
            </a:br>
            <a:endParaRPr lang="en-AU" sz="1400" dirty="0"/>
          </a:p>
        </p:txBody>
      </p:sp>
      <p:sp>
        <p:nvSpPr>
          <p:cNvPr id="8" name="Title 1">
            <a:extLst>
              <a:ext uri="{FF2B5EF4-FFF2-40B4-BE49-F238E27FC236}">
                <a16:creationId xmlns:a16="http://schemas.microsoft.com/office/drawing/2014/main" id="{EB9F7461-4E1E-4B55-B701-01646548463D}"/>
              </a:ext>
            </a:extLst>
          </p:cNvPr>
          <p:cNvSpPr>
            <a:spLocks noGrp="1"/>
          </p:cNvSpPr>
          <p:nvPr>
            <p:ph type="title"/>
          </p:nvPr>
        </p:nvSpPr>
        <p:spPr>
          <a:xfrm>
            <a:off x="410159" y="396646"/>
            <a:ext cx="8197739" cy="928975"/>
          </a:xfrm>
        </p:spPr>
        <p:txBody>
          <a:bodyPr/>
          <a:lstStyle/>
          <a:p>
            <a:pPr algn="l"/>
            <a:r>
              <a:rPr lang="en-US" dirty="0">
                <a:solidFill>
                  <a:schemeClr val="accent2">
                    <a:lumMod val="75000"/>
                  </a:schemeClr>
                </a:solidFill>
              </a:rPr>
              <a:t>Recommended I/O Scheduler’s :</a:t>
            </a:r>
            <a:br>
              <a:rPr lang="en-US" sz="5400" dirty="0">
                <a:solidFill>
                  <a:srgbClr val="92D050"/>
                </a:solidFill>
              </a:rPr>
            </a:br>
            <a:endParaRPr lang="en-US" sz="5400" dirty="0"/>
          </a:p>
        </p:txBody>
      </p:sp>
      <p:pic>
        <p:nvPicPr>
          <p:cNvPr id="14" name="Picture 13">
            <a:extLst>
              <a:ext uri="{FF2B5EF4-FFF2-40B4-BE49-F238E27FC236}">
                <a16:creationId xmlns:a16="http://schemas.microsoft.com/office/drawing/2014/main" id="{AC13E95D-CD05-4189-A182-0B76BD62EBB1}"/>
              </a:ext>
            </a:extLst>
          </p:cNvPr>
          <p:cNvPicPr>
            <a:picLocks noChangeAspect="1"/>
          </p:cNvPicPr>
          <p:nvPr/>
        </p:nvPicPr>
        <p:blipFill>
          <a:blip r:embed="rId2"/>
          <a:stretch>
            <a:fillRect/>
          </a:stretch>
        </p:blipFill>
        <p:spPr>
          <a:xfrm>
            <a:off x="4434152" y="2121764"/>
            <a:ext cx="4795432" cy="3556877"/>
          </a:xfrm>
          <a:prstGeom prst="rect">
            <a:avLst/>
          </a:prstGeom>
        </p:spPr>
      </p:pic>
      <p:sp>
        <p:nvSpPr>
          <p:cNvPr id="15" name="Subtitle 3">
            <a:extLst>
              <a:ext uri="{FF2B5EF4-FFF2-40B4-BE49-F238E27FC236}">
                <a16:creationId xmlns:a16="http://schemas.microsoft.com/office/drawing/2014/main" id="{F1DBC32F-70D3-4059-AE7F-F2487DF1E5B0}"/>
              </a:ext>
            </a:extLst>
          </p:cNvPr>
          <p:cNvSpPr txBox="1">
            <a:spLocks/>
          </p:cNvSpPr>
          <p:nvPr/>
        </p:nvSpPr>
        <p:spPr>
          <a:xfrm>
            <a:off x="10018751" y="6020766"/>
            <a:ext cx="1319809" cy="701117"/>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7" name="Picture 16">
            <a:extLst>
              <a:ext uri="{FF2B5EF4-FFF2-40B4-BE49-F238E27FC236}">
                <a16:creationId xmlns:a16="http://schemas.microsoft.com/office/drawing/2014/main" id="{61DE9410-574C-488F-90E7-E08CF5077624}"/>
              </a:ext>
            </a:extLst>
          </p:cNvPr>
          <p:cNvPicPr>
            <a:picLocks noChangeAspect="1"/>
          </p:cNvPicPr>
          <p:nvPr/>
        </p:nvPicPr>
        <p:blipFill>
          <a:blip r:embed="rId3"/>
          <a:stretch>
            <a:fillRect/>
          </a:stretch>
        </p:blipFill>
        <p:spPr>
          <a:xfrm rot="5400000">
            <a:off x="8397897" y="2362564"/>
            <a:ext cx="5617913" cy="1428750"/>
          </a:xfrm>
          <a:prstGeom prst="rect">
            <a:avLst/>
          </a:prstGeom>
        </p:spPr>
      </p:pic>
    </p:spTree>
    <p:extLst>
      <p:ext uri="{BB962C8B-B14F-4D97-AF65-F5344CB8AC3E}">
        <p14:creationId xmlns:p14="http://schemas.microsoft.com/office/powerpoint/2010/main" val="54731688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490BA-4379-49FB-BB90-082EC5AD2628}"/>
              </a:ext>
            </a:extLst>
          </p:cNvPr>
          <p:cNvSpPr>
            <a:spLocks noGrp="1"/>
          </p:cNvSpPr>
          <p:nvPr>
            <p:ph type="sldNum" sz="quarter" idx="34"/>
          </p:nvPr>
        </p:nvSpPr>
        <p:spPr/>
        <p:txBody>
          <a:bodyPr/>
          <a:lstStyle/>
          <a:p>
            <a:fld id="{19B51A1E-902D-48AF-9020-955120F399B6}" type="slidenum">
              <a:rPr lang="en-US" noProof="0" smtClean="0"/>
              <a:pPr/>
              <a:t>12</a:t>
            </a:fld>
            <a:endParaRPr lang="en-US" noProof="0" dirty="0"/>
          </a:p>
        </p:txBody>
      </p:sp>
      <p:sp>
        <p:nvSpPr>
          <p:cNvPr id="8" name="Title 1">
            <a:extLst>
              <a:ext uri="{FF2B5EF4-FFF2-40B4-BE49-F238E27FC236}">
                <a16:creationId xmlns:a16="http://schemas.microsoft.com/office/drawing/2014/main" id="{B3F63689-4991-4409-A2CE-A19B0660EE25}"/>
              </a:ext>
            </a:extLst>
          </p:cNvPr>
          <p:cNvSpPr>
            <a:spLocks noGrp="1"/>
          </p:cNvSpPr>
          <p:nvPr>
            <p:ph type="title"/>
          </p:nvPr>
        </p:nvSpPr>
        <p:spPr>
          <a:xfrm>
            <a:off x="205972" y="528981"/>
            <a:ext cx="8197739" cy="928975"/>
          </a:xfrm>
        </p:spPr>
        <p:txBody>
          <a:bodyPr/>
          <a:lstStyle/>
          <a:p>
            <a:pPr algn="l"/>
            <a:r>
              <a:rPr lang="en-US" sz="4800" dirty="0">
                <a:solidFill>
                  <a:schemeClr val="accent1">
                    <a:lumMod val="60000"/>
                    <a:lumOff val="40000"/>
                  </a:schemeClr>
                </a:solidFill>
              </a:rPr>
              <a:t>Scheduling algorithm’s</a:t>
            </a:r>
            <a:br>
              <a:rPr lang="en-US" sz="5400" dirty="0">
                <a:solidFill>
                  <a:srgbClr val="92D050"/>
                </a:solidFill>
              </a:rPr>
            </a:br>
            <a:endParaRPr lang="en-US" sz="5400" dirty="0"/>
          </a:p>
        </p:txBody>
      </p:sp>
      <p:sp>
        <p:nvSpPr>
          <p:cNvPr id="9" name="TextBox 8">
            <a:extLst>
              <a:ext uri="{FF2B5EF4-FFF2-40B4-BE49-F238E27FC236}">
                <a16:creationId xmlns:a16="http://schemas.microsoft.com/office/drawing/2014/main" id="{E3D6A2E4-A285-4F76-A7FE-CB0710AD9FC0}"/>
              </a:ext>
            </a:extLst>
          </p:cNvPr>
          <p:cNvSpPr txBox="1"/>
          <p:nvPr/>
        </p:nvSpPr>
        <p:spPr>
          <a:xfrm>
            <a:off x="301841" y="1457956"/>
            <a:ext cx="9179510" cy="4801314"/>
          </a:xfrm>
          <a:prstGeom prst="rect">
            <a:avLst/>
          </a:prstGeom>
          <a:noFill/>
        </p:spPr>
        <p:txBody>
          <a:bodyPr wrap="square" rtlCol="0">
            <a:spAutoFit/>
          </a:bodyPr>
          <a:lstStyle/>
          <a:p>
            <a:r>
              <a:rPr lang="en-US" dirty="0"/>
              <a:t>A Process Scheduler schedules different processes to be assigned to the CPU based on particular scheduling algorithms. There are six popular process scheduling algorithms which we are going </a:t>
            </a:r>
            <a:r>
              <a:rPr lang="en-US"/>
              <a:t>to discuss </a:t>
            </a:r>
            <a:r>
              <a:rPr lang="en-US" dirty="0"/>
              <a:t>:</a:t>
            </a:r>
          </a:p>
          <a:p>
            <a:endParaRPr lang="en-US" dirty="0"/>
          </a:p>
          <a:p>
            <a:pPr marL="285750" indent="-285750">
              <a:buFont typeface="Wingdings" panose="05000000000000000000" pitchFamily="2" charset="2"/>
              <a:buChar char="ü"/>
            </a:pPr>
            <a:r>
              <a:rPr lang="en-US" dirty="0"/>
              <a:t>First-Come, First-Served (FCFS) Scheduling</a:t>
            </a:r>
          </a:p>
          <a:p>
            <a:pPr marL="285750" indent="-285750">
              <a:buFont typeface="Wingdings" panose="05000000000000000000" pitchFamily="2" charset="2"/>
              <a:buChar char="ü"/>
            </a:pPr>
            <a:r>
              <a:rPr lang="en-US" dirty="0"/>
              <a:t>Shortest-Job-Next (SJN) Scheduling</a:t>
            </a:r>
          </a:p>
          <a:p>
            <a:pPr marL="285750" indent="-285750">
              <a:buFont typeface="Wingdings" panose="05000000000000000000" pitchFamily="2" charset="2"/>
              <a:buChar char="ü"/>
            </a:pPr>
            <a:r>
              <a:rPr lang="en-US" dirty="0"/>
              <a:t>Priority Scheduling</a:t>
            </a:r>
          </a:p>
          <a:p>
            <a:pPr marL="285750" indent="-285750">
              <a:buFont typeface="Wingdings" panose="05000000000000000000" pitchFamily="2" charset="2"/>
              <a:buChar char="ü"/>
            </a:pPr>
            <a:r>
              <a:rPr lang="en-US" dirty="0"/>
              <a:t>Shortest Remaining Time</a:t>
            </a:r>
          </a:p>
          <a:p>
            <a:pPr marL="285750" indent="-285750">
              <a:buFont typeface="Wingdings" panose="05000000000000000000" pitchFamily="2" charset="2"/>
              <a:buChar char="ü"/>
            </a:pPr>
            <a:r>
              <a:rPr lang="en-US" dirty="0"/>
              <a:t>Round Robin(RR) Scheduling</a:t>
            </a:r>
          </a:p>
          <a:p>
            <a:pPr marL="285750" indent="-285750">
              <a:buFont typeface="Wingdings" panose="05000000000000000000" pitchFamily="2" charset="2"/>
              <a:buChar char="ü"/>
            </a:pPr>
            <a:r>
              <a:rPr lang="en-US" dirty="0"/>
              <a:t>Multiple-Level Queues Scheduling</a:t>
            </a:r>
          </a:p>
          <a:p>
            <a:pPr marL="285750" indent="-285750">
              <a:buFont typeface="Wingdings" panose="05000000000000000000" pitchFamily="2" charset="2"/>
              <a:buChar char="ü"/>
            </a:pPr>
            <a:endParaRPr lang="en-US" dirty="0"/>
          </a:p>
          <a:p>
            <a:r>
              <a:rPr lang="en-US" dirty="0"/>
              <a:t>These algorithms are either </a:t>
            </a:r>
            <a:r>
              <a:rPr lang="en-US" b="1" dirty="0"/>
              <a:t>non-preemptive or preemptive</a:t>
            </a:r>
            <a:r>
              <a:rPr lang="en-US" dirty="0"/>
              <a:t>. Non-preemptive algorithms are designed so that once a process enters the running state, it cannot be preempted until it completes its allotted time, whereas the preemptive scheduling is based on priority where a scheduler may preempt a low priority running process anytime when a high priority process enters into a ready state.</a:t>
            </a:r>
          </a:p>
          <a:p>
            <a:endParaRPr lang="en-AU" dirty="0"/>
          </a:p>
        </p:txBody>
      </p:sp>
      <p:pic>
        <p:nvPicPr>
          <p:cNvPr id="11" name="Picture 10">
            <a:extLst>
              <a:ext uri="{FF2B5EF4-FFF2-40B4-BE49-F238E27FC236}">
                <a16:creationId xmlns:a16="http://schemas.microsoft.com/office/drawing/2014/main" id="{A054C129-9C6F-4C8D-A7A2-FC42BD3F29A0}"/>
              </a:ext>
            </a:extLst>
          </p:cNvPr>
          <p:cNvPicPr>
            <a:picLocks noChangeAspect="1"/>
          </p:cNvPicPr>
          <p:nvPr/>
        </p:nvPicPr>
        <p:blipFill>
          <a:blip r:embed="rId2"/>
          <a:stretch>
            <a:fillRect/>
          </a:stretch>
        </p:blipFill>
        <p:spPr>
          <a:xfrm>
            <a:off x="7880124" y="2050971"/>
            <a:ext cx="2798531" cy="2728568"/>
          </a:xfrm>
          <a:prstGeom prst="rect">
            <a:avLst/>
          </a:prstGeom>
        </p:spPr>
      </p:pic>
      <p:sp>
        <p:nvSpPr>
          <p:cNvPr id="12" name="Subtitle 3">
            <a:extLst>
              <a:ext uri="{FF2B5EF4-FFF2-40B4-BE49-F238E27FC236}">
                <a16:creationId xmlns:a16="http://schemas.microsoft.com/office/drawing/2014/main" id="{858C8C89-FEF5-4A05-8C31-2F7B76645320}"/>
              </a:ext>
            </a:extLst>
          </p:cNvPr>
          <p:cNvSpPr txBox="1">
            <a:spLocks/>
          </p:cNvSpPr>
          <p:nvPr/>
        </p:nvSpPr>
        <p:spPr>
          <a:xfrm>
            <a:off x="10018751" y="6020766"/>
            <a:ext cx="1319809" cy="701117"/>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3" name="Picture 12">
            <a:extLst>
              <a:ext uri="{FF2B5EF4-FFF2-40B4-BE49-F238E27FC236}">
                <a16:creationId xmlns:a16="http://schemas.microsoft.com/office/drawing/2014/main" id="{DE6FB348-866D-4D9A-90C4-09EECDFCA85F}"/>
              </a:ext>
            </a:extLst>
          </p:cNvPr>
          <p:cNvPicPr>
            <a:picLocks noChangeAspect="1"/>
          </p:cNvPicPr>
          <p:nvPr/>
        </p:nvPicPr>
        <p:blipFill>
          <a:blip r:embed="rId3"/>
          <a:stretch>
            <a:fillRect/>
          </a:stretch>
        </p:blipFill>
        <p:spPr>
          <a:xfrm rot="5400000">
            <a:off x="8397897" y="2362564"/>
            <a:ext cx="5617913" cy="1428750"/>
          </a:xfrm>
          <a:prstGeom prst="rect">
            <a:avLst/>
          </a:prstGeom>
        </p:spPr>
      </p:pic>
    </p:spTree>
    <p:extLst>
      <p:ext uri="{BB962C8B-B14F-4D97-AF65-F5344CB8AC3E}">
        <p14:creationId xmlns:p14="http://schemas.microsoft.com/office/powerpoint/2010/main" val="156156146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490BA-4379-49FB-BB90-082EC5AD2628}"/>
              </a:ext>
            </a:extLst>
          </p:cNvPr>
          <p:cNvSpPr>
            <a:spLocks noGrp="1"/>
          </p:cNvSpPr>
          <p:nvPr>
            <p:ph type="sldNum" sz="quarter" idx="34"/>
          </p:nvPr>
        </p:nvSpPr>
        <p:spPr/>
        <p:txBody>
          <a:bodyPr/>
          <a:lstStyle/>
          <a:p>
            <a:fld id="{19B51A1E-902D-48AF-9020-955120F399B6}" type="slidenum">
              <a:rPr lang="en-US" noProof="0" smtClean="0"/>
              <a:pPr/>
              <a:t>13</a:t>
            </a:fld>
            <a:endParaRPr lang="en-US" noProof="0" dirty="0"/>
          </a:p>
        </p:txBody>
      </p:sp>
      <p:sp>
        <p:nvSpPr>
          <p:cNvPr id="8" name="Title 1">
            <a:extLst>
              <a:ext uri="{FF2B5EF4-FFF2-40B4-BE49-F238E27FC236}">
                <a16:creationId xmlns:a16="http://schemas.microsoft.com/office/drawing/2014/main" id="{B3F63689-4991-4409-A2CE-A19B0660EE25}"/>
              </a:ext>
            </a:extLst>
          </p:cNvPr>
          <p:cNvSpPr>
            <a:spLocks noGrp="1"/>
          </p:cNvSpPr>
          <p:nvPr>
            <p:ph type="title"/>
          </p:nvPr>
        </p:nvSpPr>
        <p:spPr>
          <a:xfrm>
            <a:off x="117195" y="168707"/>
            <a:ext cx="10376211" cy="928975"/>
          </a:xfrm>
        </p:spPr>
        <p:txBody>
          <a:bodyPr/>
          <a:lstStyle/>
          <a:p>
            <a:pPr algn="l"/>
            <a:r>
              <a:rPr lang="en-US" sz="4800" dirty="0">
                <a:solidFill>
                  <a:schemeClr val="accent3">
                    <a:lumMod val="75000"/>
                  </a:schemeClr>
                </a:solidFill>
              </a:rPr>
              <a:t>Disk scheduling Algorithm’s</a:t>
            </a:r>
          </a:p>
        </p:txBody>
      </p:sp>
      <p:sp>
        <p:nvSpPr>
          <p:cNvPr id="9" name="TextBox 8">
            <a:extLst>
              <a:ext uri="{FF2B5EF4-FFF2-40B4-BE49-F238E27FC236}">
                <a16:creationId xmlns:a16="http://schemas.microsoft.com/office/drawing/2014/main" id="{E3D6A2E4-A285-4F76-A7FE-CB0710AD9FC0}"/>
              </a:ext>
            </a:extLst>
          </p:cNvPr>
          <p:cNvSpPr txBox="1"/>
          <p:nvPr/>
        </p:nvSpPr>
        <p:spPr>
          <a:xfrm>
            <a:off x="301841" y="1457956"/>
            <a:ext cx="9179510" cy="3139321"/>
          </a:xfrm>
          <a:prstGeom prst="rect">
            <a:avLst/>
          </a:prstGeom>
          <a:noFill/>
        </p:spPr>
        <p:txBody>
          <a:bodyPr wrap="square" rtlCol="0">
            <a:spAutoFit/>
          </a:bodyPr>
          <a:lstStyle/>
          <a:p>
            <a:r>
              <a:rPr lang="en-US" altLang="en-US" dirty="0"/>
              <a:t>Disk scheduling algorithms, schedule the order of disk I/</a:t>
            </a:r>
            <a:r>
              <a:rPr lang="en-US" altLang="en-US" dirty="0" err="1"/>
              <a:t>Os</a:t>
            </a:r>
            <a:r>
              <a:rPr lang="en-US" altLang="en-US" dirty="0"/>
              <a:t> to improve performance.</a:t>
            </a:r>
          </a:p>
          <a:p>
            <a:r>
              <a:rPr lang="en-US" altLang="en-US" dirty="0"/>
              <a:t>There are 6 disk scheduling algorithms:</a:t>
            </a:r>
          </a:p>
          <a:p>
            <a:endParaRPr lang="en-US" altLang="en-US" dirty="0"/>
          </a:p>
          <a:p>
            <a:endParaRPr lang="en-US" altLang="en-US" dirty="0"/>
          </a:p>
          <a:p>
            <a:pPr marL="742950" lvl="1" indent="-285750">
              <a:buFont typeface="Wingdings" panose="05000000000000000000" pitchFamily="2" charset="2"/>
              <a:buChar char="ü"/>
            </a:pPr>
            <a:r>
              <a:rPr lang="en-US" altLang="en-US" dirty="0"/>
              <a:t>FCFS Scheduling</a:t>
            </a:r>
          </a:p>
          <a:p>
            <a:pPr marL="742950" lvl="1" indent="-285750">
              <a:buFont typeface="Wingdings" panose="05000000000000000000" pitchFamily="2" charset="2"/>
              <a:buChar char="ü"/>
            </a:pPr>
            <a:r>
              <a:rPr lang="en-US" altLang="en-US" dirty="0"/>
              <a:t>SSTF Scheduling </a:t>
            </a:r>
          </a:p>
          <a:p>
            <a:pPr marL="742950" lvl="1" indent="-285750">
              <a:buFont typeface="Wingdings" panose="05000000000000000000" pitchFamily="2" charset="2"/>
              <a:buChar char="ü"/>
            </a:pPr>
            <a:r>
              <a:rPr lang="en-US" altLang="en-US" dirty="0"/>
              <a:t>SCAN Scheduling </a:t>
            </a:r>
          </a:p>
          <a:p>
            <a:pPr marL="742950" lvl="1" indent="-285750">
              <a:buFont typeface="Wingdings" panose="05000000000000000000" pitchFamily="2" charset="2"/>
              <a:buChar char="ü"/>
            </a:pPr>
            <a:r>
              <a:rPr lang="en-US" altLang="en-US" dirty="0"/>
              <a:t>C-SCAN Scheduling </a:t>
            </a:r>
          </a:p>
          <a:p>
            <a:pPr marL="742950" lvl="1" indent="-285750">
              <a:buFont typeface="Wingdings" panose="05000000000000000000" pitchFamily="2" charset="2"/>
              <a:buChar char="ü"/>
            </a:pPr>
            <a:r>
              <a:rPr lang="en-US" altLang="en-US" dirty="0"/>
              <a:t>LOOK Scheduling </a:t>
            </a:r>
          </a:p>
          <a:p>
            <a:pPr marL="742950" lvl="1" indent="-285750">
              <a:buFont typeface="Wingdings" panose="05000000000000000000" pitchFamily="2" charset="2"/>
              <a:buChar char="ü"/>
            </a:pPr>
            <a:r>
              <a:rPr lang="en-US" altLang="en-US" dirty="0"/>
              <a:t>C-LOOK Scheduling </a:t>
            </a:r>
          </a:p>
          <a:p>
            <a:endParaRPr lang="en-AU" dirty="0"/>
          </a:p>
        </p:txBody>
      </p:sp>
      <p:pic>
        <p:nvPicPr>
          <p:cNvPr id="11" name="Picture 10">
            <a:extLst>
              <a:ext uri="{FF2B5EF4-FFF2-40B4-BE49-F238E27FC236}">
                <a16:creationId xmlns:a16="http://schemas.microsoft.com/office/drawing/2014/main" id="{A054C129-9C6F-4C8D-A7A2-FC42BD3F29A0}"/>
              </a:ext>
            </a:extLst>
          </p:cNvPr>
          <p:cNvPicPr>
            <a:picLocks noChangeAspect="1"/>
          </p:cNvPicPr>
          <p:nvPr/>
        </p:nvPicPr>
        <p:blipFill>
          <a:blip r:embed="rId2"/>
          <a:stretch>
            <a:fillRect/>
          </a:stretch>
        </p:blipFill>
        <p:spPr>
          <a:xfrm>
            <a:off x="8540029" y="3382608"/>
            <a:ext cx="2798531" cy="2728568"/>
          </a:xfrm>
          <a:prstGeom prst="rect">
            <a:avLst/>
          </a:prstGeom>
        </p:spPr>
      </p:pic>
      <p:sp>
        <p:nvSpPr>
          <p:cNvPr id="12" name="Subtitle 3">
            <a:extLst>
              <a:ext uri="{FF2B5EF4-FFF2-40B4-BE49-F238E27FC236}">
                <a16:creationId xmlns:a16="http://schemas.microsoft.com/office/drawing/2014/main" id="{858C8C89-FEF5-4A05-8C31-2F7B76645320}"/>
              </a:ext>
            </a:extLst>
          </p:cNvPr>
          <p:cNvSpPr txBox="1">
            <a:spLocks/>
          </p:cNvSpPr>
          <p:nvPr/>
        </p:nvSpPr>
        <p:spPr>
          <a:xfrm>
            <a:off x="10018751" y="6020766"/>
            <a:ext cx="1319809" cy="701117"/>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A1134D1C-86B5-4182-8A97-728B1F339023}"/>
              </a:ext>
            </a:extLst>
          </p:cNvPr>
          <p:cNvPicPr>
            <a:picLocks noChangeAspect="1"/>
          </p:cNvPicPr>
          <p:nvPr/>
        </p:nvPicPr>
        <p:blipFill>
          <a:blip r:embed="rId3"/>
          <a:stretch>
            <a:fillRect/>
          </a:stretch>
        </p:blipFill>
        <p:spPr>
          <a:xfrm>
            <a:off x="10081154" y="32668"/>
            <a:ext cx="1993651" cy="2222222"/>
          </a:xfrm>
          <a:prstGeom prst="rect">
            <a:avLst/>
          </a:prstGeom>
        </p:spPr>
      </p:pic>
    </p:spTree>
    <p:extLst>
      <p:ext uri="{BB962C8B-B14F-4D97-AF65-F5344CB8AC3E}">
        <p14:creationId xmlns:p14="http://schemas.microsoft.com/office/powerpoint/2010/main" val="393734875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048646"/>
          <p:cNvSpPr>
            <a:spLocks noGrp="1"/>
          </p:cNvSpPr>
          <p:nvPr>
            <p:ph type="title"/>
          </p:nvPr>
        </p:nvSpPr>
        <p:spPr/>
        <p:txBody>
          <a:bodyPr/>
          <a:lstStyle/>
          <a:p>
            <a:r>
              <a:rPr lang="en-IN" dirty="0">
                <a:solidFill>
                  <a:srgbClr val="92D050"/>
                </a:solidFill>
              </a:rPr>
              <a:t>Android Memory Management</a:t>
            </a:r>
          </a:p>
        </p:txBody>
      </p:sp>
      <p:sp>
        <p:nvSpPr>
          <p:cNvPr id="1048648" name="Content Placeholder 1048647"/>
          <p:cNvSpPr>
            <a:spLocks noGrp="1"/>
          </p:cNvSpPr>
          <p:nvPr>
            <p:ph idx="1"/>
          </p:nvPr>
        </p:nvSpPr>
        <p:spPr/>
        <p:txBody>
          <a:bodyPr/>
          <a:lstStyle/>
          <a:p>
            <a:r>
              <a:rPr lang="en-IN" sz="2000" dirty="0"/>
              <a:t>Android uses paging and </a:t>
            </a:r>
            <a:r>
              <a:rPr lang="en-IN" sz="2000" dirty="0" err="1"/>
              <a:t>mmap</a:t>
            </a:r>
            <a:r>
              <a:rPr lang="en-IN" sz="2000" dirty="0"/>
              <a:t> instead of providing swap space, which means any memory your application touches cannot be paged out unless you release all references.</a:t>
            </a:r>
          </a:p>
          <a:p>
            <a:r>
              <a:rPr lang="en-IN" sz="2000" dirty="0"/>
              <a:t>The Dalvik* Virtual Machine’s heap size for application processes is limited. Applications start up with 2 MB, and the maximum allocation, marked as “</a:t>
            </a:r>
            <a:r>
              <a:rPr lang="en-IN" sz="2000" dirty="0" err="1"/>
              <a:t>largeHeap</a:t>
            </a:r>
            <a:r>
              <a:rPr lang="en-IN" sz="2000" dirty="0"/>
              <a:t>,” is limited to 36 MB</a:t>
            </a:r>
          </a:p>
        </p:txBody>
      </p:sp>
      <p:sp>
        <p:nvSpPr>
          <p:cNvPr id="5" name="Content Placeholder 1048649">
            <a:extLst>
              <a:ext uri="{FF2B5EF4-FFF2-40B4-BE49-F238E27FC236}">
                <a16:creationId xmlns:a16="http://schemas.microsoft.com/office/drawing/2014/main" id="{001419F6-5483-439B-BD3D-E8B94A5F9281}"/>
              </a:ext>
            </a:extLst>
          </p:cNvPr>
          <p:cNvSpPr txBox="1">
            <a:spLocks/>
          </p:cNvSpPr>
          <p:nvPr/>
        </p:nvSpPr>
        <p:spPr>
          <a:xfrm>
            <a:off x="432000" y="2681346"/>
            <a:ext cx="9198000" cy="259199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Android stores background application processes in a LRU cache. When the system runs low on memory, it will kill processes according to the LRU </a:t>
            </a:r>
            <a:r>
              <a:rPr lang="en-US" altLang="en" sz="2000" dirty="0"/>
              <a:t>strategy.</a:t>
            </a:r>
            <a:endParaRPr lang="en-IN" sz="2000" dirty="0"/>
          </a:p>
          <a:p>
            <a:r>
              <a:rPr lang="en-US" altLang="en" sz="2000" dirty="0"/>
              <a:t>If you need your app to live longer in the background, de-allocate unnecessary memory before moving to the background and the Android system will less likely generates error message or even terminates the app.</a:t>
            </a:r>
            <a:endParaRPr lang="en-IN" sz="2000" dirty="0"/>
          </a:p>
        </p:txBody>
      </p:sp>
      <p:pic>
        <p:nvPicPr>
          <p:cNvPr id="6" name="Picture 5">
            <a:extLst>
              <a:ext uri="{FF2B5EF4-FFF2-40B4-BE49-F238E27FC236}">
                <a16:creationId xmlns:a16="http://schemas.microsoft.com/office/drawing/2014/main" id="{29BBBEF2-01A2-4597-9C83-FE16AA5AD66E}"/>
              </a:ext>
            </a:extLst>
          </p:cNvPr>
          <p:cNvPicPr>
            <a:picLocks noChangeAspect="1"/>
          </p:cNvPicPr>
          <p:nvPr/>
        </p:nvPicPr>
        <p:blipFill>
          <a:blip r:embed="rId2"/>
          <a:stretch>
            <a:fillRect/>
          </a:stretch>
        </p:blipFill>
        <p:spPr>
          <a:xfrm rot="5400000">
            <a:off x="8397897" y="2362564"/>
            <a:ext cx="5617913"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048652"/>
          <p:cNvSpPr>
            <a:spLocks noGrp="1"/>
          </p:cNvSpPr>
          <p:nvPr>
            <p:ph type="title"/>
          </p:nvPr>
        </p:nvSpPr>
        <p:spPr/>
        <p:txBody>
          <a:bodyPr/>
          <a:lstStyle/>
          <a:p>
            <a:r>
              <a:rPr lang="en-US" altLang="en" dirty="0">
                <a:solidFill>
                  <a:schemeClr val="accent1">
                    <a:lumMod val="75000"/>
                  </a:schemeClr>
                </a:solidFill>
              </a:rPr>
              <a:t>DDMS</a:t>
            </a:r>
            <a:endParaRPr lang="en-IN" dirty="0">
              <a:solidFill>
                <a:schemeClr val="accent1">
                  <a:lumMod val="75000"/>
                </a:schemeClr>
              </a:solidFill>
            </a:endParaRPr>
          </a:p>
        </p:txBody>
      </p:sp>
      <p:sp>
        <p:nvSpPr>
          <p:cNvPr id="1048654" name="Content Placeholder 1048653"/>
          <p:cNvSpPr>
            <a:spLocks noGrp="1"/>
          </p:cNvSpPr>
          <p:nvPr>
            <p:ph idx="1"/>
          </p:nvPr>
        </p:nvSpPr>
        <p:spPr/>
        <p:txBody>
          <a:bodyPr/>
          <a:lstStyle/>
          <a:p>
            <a:r>
              <a:rPr lang="en-US" altLang="en" dirty="0"/>
              <a:t>Android studio includes a debugging tool called the Dalvik Debug Monitor Service (DDMS)</a:t>
            </a:r>
            <a:endParaRPr lang="en-IN" dirty="0"/>
          </a:p>
          <a:p>
            <a:r>
              <a:rPr lang="en-US" altLang="en" dirty="0"/>
              <a:t> DDMS provides services like screen capture on the device, threading, heap information on the device, logcat, processes, incoming calls, SMS checking, location, data spoofing, and many other things related to testing your Android application.</a:t>
            </a:r>
            <a:endParaRPr lang="en-IN" dirty="0"/>
          </a:p>
        </p:txBody>
      </p:sp>
      <p:sp>
        <p:nvSpPr>
          <p:cNvPr id="4" name="Title 1048650">
            <a:extLst>
              <a:ext uri="{FF2B5EF4-FFF2-40B4-BE49-F238E27FC236}">
                <a16:creationId xmlns:a16="http://schemas.microsoft.com/office/drawing/2014/main" id="{BF6FF498-806A-4AF4-9852-7F56F77144C9}"/>
              </a:ext>
            </a:extLst>
          </p:cNvPr>
          <p:cNvSpPr txBox="1">
            <a:spLocks/>
          </p:cNvSpPr>
          <p:nvPr/>
        </p:nvSpPr>
        <p:spPr>
          <a:xfrm>
            <a:off x="432000" y="2607741"/>
            <a:ext cx="9198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IN" dirty="0">
                <a:solidFill>
                  <a:schemeClr val="accent1">
                    <a:lumMod val="75000"/>
                  </a:schemeClr>
                </a:solidFill>
              </a:rPr>
              <a:t>Garbage collection</a:t>
            </a:r>
          </a:p>
        </p:txBody>
      </p:sp>
      <p:sp>
        <p:nvSpPr>
          <p:cNvPr id="5" name="Content Placeholder 1048651">
            <a:extLst>
              <a:ext uri="{FF2B5EF4-FFF2-40B4-BE49-F238E27FC236}">
                <a16:creationId xmlns:a16="http://schemas.microsoft.com/office/drawing/2014/main" id="{A2B2548F-50A9-4EC3-B6D7-3D5ECC1B5BA9}"/>
              </a:ext>
            </a:extLst>
          </p:cNvPr>
          <p:cNvSpPr txBox="1">
            <a:spLocks/>
          </p:cNvSpPr>
          <p:nvPr/>
        </p:nvSpPr>
        <p:spPr>
          <a:xfrm>
            <a:off x="432000" y="3346928"/>
            <a:ext cx="9198000" cy="300023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A managed memory environment, like the ART or Dalvik virtual machine, keeps track of each memory allocation. Once it determines that a piece of memory is no longer being used by the program, it frees it back to the heap, without any intervention from the programmer.</a:t>
            </a:r>
          </a:p>
          <a:p>
            <a:r>
              <a:rPr lang="en-IN"/>
              <a:t>The mechanism for reclaiming unused memory within a managed memory environment is known as garbage collection.</a:t>
            </a:r>
            <a:endParaRPr lang="en-IN" dirty="0"/>
          </a:p>
        </p:txBody>
      </p:sp>
      <p:pic>
        <p:nvPicPr>
          <p:cNvPr id="6" name="Picture 5">
            <a:extLst>
              <a:ext uri="{FF2B5EF4-FFF2-40B4-BE49-F238E27FC236}">
                <a16:creationId xmlns:a16="http://schemas.microsoft.com/office/drawing/2014/main" id="{CF7AE8F2-6BAD-4DCA-BDBE-E240EB6F5C11}"/>
              </a:ext>
            </a:extLst>
          </p:cNvPr>
          <p:cNvPicPr>
            <a:picLocks noChangeAspect="1"/>
          </p:cNvPicPr>
          <p:nvPr/>
        </p:nvPicPr>
        <p:blipFill>
          <a:blip r:embed="rId2"/>
          <a:stretch>
            <a:fillRect/>
          </a:stretch>
        </p:blipFill>
        <p:spPr>
          <a:xfrm rot="5400000">
            <a:off x="8397897" y="2362564"/>
            <a:ext cx="5617913" cy="1428750"/>
          </a:xfrm>
          <a:prstGeom prst="rect">
            <a:avLst/>
          </a:prstGeom>
        </p:spPr>
      </p:pic>
      <p:pic>
        <p:nvPicPr>
          <p:cNvPr id="10" name="Picture 9">
            <a:extLst>
              <a:ext uri="{FF2B5EF4-FFF2-40B4-BE49-F238E27FC236}">
                <a16:creationId xmlns:a16="http://schemas.microsoft.com/office/drawing/2014/main" id="{E47B62EB-C2FD-488A-8D9E-85E97B9A5E09}"/>
              </a:ext>
            </a:extLst>
          </p:cNvPr>
          <p:cNvPicPr>
            <a:picLocks noChangeAspect="1"/>
          </p:cNvPicPr>
          <p:nvPr/>
        </p:nvPicPr>
        <p:blipFill>
          <a:blip r:embed="rId3"/>
          <a:stretch>
            <a:fillRect/>
          </a:stretch>
        </p:blipFill>
        <p:spPr>
          <a:xfrm>
            <a:off x="4296793" y="4601107"/>
            <a:ext cx="2894117" cy="2146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63921D-0DBD-47C1-AA78-06E96DDD6020}"/>
              </a:ext>
            </a:extLst>
          </p:cNvPr>
          <p:cNvPicPr>
            <a:picLocks noChangeAspect="1"/>
          </p:cNvPicPr>
          <p:nvPr/>
        </p:nvPicPr>
        <p:blipFill>
          <a:blip r:embed="rId3"/>
          <a:stretch>
            <a:fillRect/>
          </a:stretch>
        </p:blipFill>
        <p:spPr>
          <a:xfrm>
            <a:off x="7433571" y="1027729"/>
            <a:ext cx="5379277" cy="5042517"/>
          </a:xfrm>
          <a:prstGeom prst="rect">
            <a:avLst/>
          </a:prstGeom>
        </p:spPr>
      </p:pic>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2174360" y="2083939"/>
            <a:ext cx="6798250" cy="1674470"/>
          </a:xfrm>
        </p:spPr>
        <p:txBody>
          <a:bodyPr/>
          <a:lstStyle/>
          <a:p>
            <a:r>
              <a:rPr lang="en-US" dirty="0"/>
              <a:t>THANK YOU</a:t>
            </a:r>
          </a:p>
        </p:txBody>
      </p:sp>
      <p:pic>
        <p:nvPicPr>
          <p:cNvPr id="17" name="Picture 16">
            <a:extLst>
              <a:ext uri="{FF2B5EF4-FFF2-40B4-BE49-F238E27FC236}">
                <a16:creationId xmlns:a16="http://schemas.microsoft.com/office/drawing/2014/main" id="{F43B6C04-99DA-42C8-B92A-564F4CD56FE9}"/>
              </a:ext>
            </a:extLst>
          </p:cNvPr>
          <p:cNvPicPr>
            <a:picLocks noChangeAspect="1"/>
          </p:cNvPicPr>
          <p:nvPr/>
        </p:nvPicPr>
        <p:blipFill>
          <a:blip r:embed="rId4"/>
          <a:stretch>
            <a:fillRect/>
          </a:stretch>
        </p:blipFill>
        <p:spPr>
          <a:xfrm>
            <a:off x="79820" y="62144"/>
            <a:ext cx="3889607" cy="2205407"/>
          </a:xfrm>
          <a:prstGeom prst="rect">
            <a:avLst/>
          </a:prstGeom>
        </p:spPr>
      </p:pic>
      <p:pic>
        <p:nvPicPr>
          <p:cNvPr id="23" name="Picture 22">
            <a:extLst>
              <a:ext uri="{FF2B5EF4-FFF2-40B4-BE49-F238E27FC236}">
                <a16:creationId xmlns:a16="http://schemas.microsoft.com/office/drawing/2014/main" id="{BB50C13C-1FF5-4A14-82F0-80DE72E74987}"/>
              </a:ext>
            </a:extLst>
          </p:cNvPr>
          <p:cNvPicPr>
            <a:picLocks noChangeAspect="1"/>
          </p:cNvPicPr>
          <p:nvPr/>
        </p:nvPicPr>
        <p:blipFill>
          <a:blip r:embed="rId5"/>
          <a:stretch>
            <a:fillRect/>
          </a:stretch>
        </p:blipFill>
        <p:spPr>
          <a:xfrm>
            <a:off x="787474" y="3548988"/>
            <a:ext cx="3970957" cy="2786890"/>
          </a:xfrm>
          <a:prstGeom prst="rect">
            <a:avLst/>
          </a:prstGeom>
        </p:spPr>
      </p:pic>
    </p:spTree>
    <p:extLst>
      <p:ext uri="{BB962C8B-B14F-4D97-AF65-F5344CB8AC3E}">
        <p14:creationId xmlns:p14="http://schemas.microsoft.com/office/powerpoint/2010/main" val="415367830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78430" y="4036027"/>
            <a:ext cx="6798250" cy="1674470"/>
          </a:xfrm>
        </p:spPr>
        <p:txBody>
          <a:bodyPr/>
          <a:lstStyle/>
          <a:p>
            <a:pPr algn="l"/>
            <a:r>
              <a:rPr lang="en-US" dirty="0"/>
              <a:t>By -</a:t>
            </a:r>
            <a:br>
              <a:rPr lang="en-US" dirty="0"/>
            </a:br>
            <a:br>
              <a:rPr lang="en-US" dirty="0"/>
            </a:br>
            <a:r>
              <a:rPr lang="en-US" dirty="0" err="1"/>
              <a:t>SHIVAm</a:t>
            </a:r>
            <a:r>
              <a:rPr lang="en-US" dirty="0"/>
              <a:t> SHARMA</a:t>
            </a:r>
            <a:br>
              <a:rPr lang="en-US" dirty="0"/>
            </a:br>
            <a:r>
              <a:rPr lang="en-US" dirty="0"/>
              <a:t>KONARK SHARMA</a:t>
            </a:r>
            <a:br>
              <a:rPr lang="en-US" dirty="0"/>
            </a:br>
            <a:r>
              <a:rPr lang="en-US" dirty="0"/>
              <a:t>JITIN KR SINGH</a:t>
            </a:r>
            <a:br>
              <a:rPr lang="en-US" dirty="0"/>
            </a:br>
            <a:r>
              <a:rPr lang="en-US" sz="5400" dirty="0"/>
              <a:t>VEDANGI AGGARWAL</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dirty="0"/>
              <a:t>CSE – G , </a:t>
            </a:r>
            <a:r>
              <a:rPr lang="en-US" dirty="0" err="1"/>
              <a:t>IInd</a:t>
            </a:r>
            <a:r>
              <a:rPr lang="en-US" dirty="0"/>
              <a:t> Year  IBM, Sharda University</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
        <p:nvSpPr>
          <p:cNvPr id="7" name="Subtitle 3">
            <a:extLst>
              <a:ext uri="{FF2B5EF4-FFF2-40B4-BE49-F238E27FC236}">
                <a16:creationId xmlns:a16="http://schemas.microsoft.com/office/drawing/2014/main" id="{B492E98D-C994-400E-B02B-866F8464073C}"/>
              </a:ext>
            </a:extLst>
          </p:cNvPr>
          <p:cNvSpPr txBox="1">
            <a:spLocks/>
          </p:cNvSpPr>
          <p:nvPr/>
        </p:nvSpPr>
        <p:spPr>
          <a:xfrm>
            <a:off x="10079778" y="6319519"/>
            <a:ext cx="1268942" cy="464889"/>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id="{5EC64F01-AFEF-4A9A-A4DE-4EC2C9FB3599}"/>
              </a:ext>
            </a:extLst>
          </p:cNvPr>
          <p:cNvPicPr>
            <a:picLocks noChangeAspect="1"/>
          </p:cNvPicPr>
          <p:nvPr/>
        </p:nvPicPr>
        <p:blipFill>
          <a:blip r:embed="rId3"/>
          <a:stretch>
            <a:fillRect/>
          </a:stretch>
        </p:blipFill>
        <p:spPr>
          <a:xfrm rot="5400000">
            <a:off x="8154045" y="2419985"/>
            <a:ext cx="5715000" cy="1428750"/>
          </a:xfrm>
          <a:prstGeom prst="rect">
            <a:avLst/>
          </a:prstGeom>
        </p:spPr>
      </p:pic>
      <p:pic>
        <p:nvPicPr>
          <p:cNvPr id="12" name="Picture 11">
            <a:extLst>
              <a:ext uri="{FF2B5EF4-FFF2-40B4-BE49-F238E27FC236}">
                <a16:creationId xmlns:a16="http://schemas.microsoft.com/office/drawing/2014/main" id="{C5F8A111-E1C3-41E0-963D-5F30ADB6D427}"/>
              </a:ext>
            </a:extLst>
          </p:cNvPr>
          <p:cNvPicPr>
            <a:picLocks noChangeAspect="1"/>
          </p:cNvPicPr>
          <p:nvPr/>
        </p:nvPicPr>
        <p:blipFill>
          <a:blip r:embed="rId4"/>
          <a:stretch>
            <a:fillRect/>
          </a:stretch>
        </p:blipFill>
        <p:spPr>
          <a:xfrm>
            <a:off x="378430" y="276860"/>
            <a:ext cx="1727201" cy="1270000"/>
          </a:xfrm>
          <a:prstGeom prst="rect">
            <a:avLst/>
          </a:prstGeom>
        </p:spPr>
      </p:pic>
    </p:spTree>
    <p:extLst>
      <p:ext uri="{BB962C8B-B14F-4D97-AF65-F5344CB8AC3E}">
        <p14:creationId xmlns:p14="http://schemas.microsoft.com/office/powerpoint/2010/main" val="40916746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54ED34-51E9-489D-8B46-EC973CBC9754}"/>
              </a:ext>
            </a:extLst>
          </p:cNvPr>
          <p:cNvSpPr>
            <a:spLocks noGrp="1"/>
          </p:cNvSpPr>
          <p:nvPr>
            <p:ph type="sldNum" sz="quarter" idx="11"/>
          </p:nvPr>
        </p:nvSpPr>
        <p:spPr/>
        <p:txBody>
          <a:bodyPr/>
          <a:lstStyle/>
          <a:p>
            <a:fld id="{19B51A1E-902D-48AF-9020-955120F399B6}" type="slidenum">
              <a:rPr lang="en-US" noProof="0" smtClean="0"/>
              <a:pPr/>
              <a:t>3</a:t>
            </a:fld>
            <a:endParaRPr lang="en-US" noProof="0" dirty="0"/>
          </a:p>
        </p:txBody>
      </p:sp>
      <p:pic>
        <p:nvPicPr>
          <p:cNvPr id="6" name="Picture 5">
            <a:extLst>
              <a:ext uri="{FF2B5EF4-FFF2-40B4-BE49-F238E27FC236}">
                <a16:creationId xmlns:a16="http://schemas.microsoft.com/office/drawing/2014/main" id="{C22B6A19-1812-45E1-9EAA-3DDA5B980DFC}"/>
              </a:ext>
            </a:extLst>
          </p:cNvPr>
          <p:cNvPicPr>
            <a:picLocks noChangeAspect="1"/>
          </p:cNvPicPr>
          <p:nvPr/>
        </p:nvPicPr>
        <p:blipFill>
          <a:blip r:embed="rId2"/>
          <a:stretch>
            <a:fillRect/>
          </a:stretch>
        </p:blipFill>
        <p:spPr>
          <a:xfrm rot="5400000">
            <a:off x="8154045" y="2419985"/>
            <a:ext cx="5715000" cy="1428750"/>
          </a:xfrm>
          <a:prstGeom prst="rect">
            <a:avLst/>
          </a:prstGeom>
        </p:spPr>
      </p:pic>
      <p:pic>
        <p:nvPicPr>
          <p:cNvPr id="7" name="Picture 6">
            <a:extLst>
              <a:ext uri="{FF2B5EF4-FFF2-40B4-BE49-F238E27FC236}">
                <a16:creationId xmlns:a16="http://schemas.microsoft.com/office/drawing/2014/main" id="{AB062995-6A78-40FC-8B39-046E5A45AB33}"/>
              </a:ext>
            </a:extLst>
          </p:cNvPr>
          <p:cNvPicPr>
            <a:picLocks noChangeAspect="1"/>
          </p:cNvPicPr>
          <p:nvPr/>
        </p:nvPicPr>
        <p:blipFill>
          <a:blip r:embed="rId3"/>
          <a:stretch>
            <a:fillRect/>
          </a:stretch>
        </p:blipFill>
        <p:spPr>
          <a:xfrm>
            <a:off x="55732" y="0"/>
            <a:ext cx="1727201" cy="1270000"/>
          </a:xfrm>
          <a:prstGeom prst="rect">
            <a:avLst/>
          </a:prstGeom>
        </p:spPr>
      </p:pic>
      <p:sp>
        <p:nvSpPr>
          <p:cNvPr id="8" name="Title 1">
            <a:extLst>
              <a:ext uri="{FF2B5EF4-FFF2-40B4-BE49-F238E27FC236}">
                <a16:creationId xmlns:a16="http://schemas.microsoft.com/office/drawing/2014/main" id="{AEB3EE3B-B64F-4A59-ABC9-0AA269CF239B}"/>
              </a:ext>
            </a:extLst>
          </p:cNvPr>
          <p:cNvSpPr txBox="1">
            <a:spLocks/>
          </p:cNvSpPr>
          <p:nvPr/>
        </p:nvSpPr>
        <p:spPr>
          <a:xfrm>
            <a:off x="919332" y="170512"/>
            <a:ext cx="8197739" cy="928975"/>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bg1"/>
                </a:solidFill>
                <a:latin typeface="+mj-lt"/>
                <a:ea typeface="+mj-ea"/>
                <a:cs typeface="+mj-cs"/>
              </a:defRPr>
            </a:lvl1pPr>
          </a:lstStyle>
          <a:p>
            <a:pPr algn="ctr"/>
            <a:r>
              <a:rPr lang="en-US" dirty="0">
                <a:solidFill>
                  <a:schemeClr val="tx1"/>
                </a:solidFill>
              </a:rPr>
              <a:t>INTRODUCTION</a:t>
            </a:r>
          </a:p>
        </p:txBody>
      </p:sp>
      <p:sp>
        <p:nvSpPr>
          <p:cNvPr id="2" name="TextBox 1">
            <a:extLst>
              <a:ext uri="{FF2B5EF4-FFF2-40B4-BE49-F238E27FC236}">
                <a16:creationId xmlns:a16="http://schemas.microsoft.com/office/drawing/2014/main" id="{6E32D418-415C-4E91-A921-144D4FACC5BB}"/>
              </a:ext>
            </a:extLst>
          </p:cNvPr>
          <p:cNvSpPr txBox="1"/>
          <p:nvPr/>
        </p:nvSpPr>
        <p:spPr>
          <a:xfrm>
            <a:off x="257452" y="1837678"/>
            <a:ext cx="8895426" cy="3785652"/>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Android is a mobile operating system based on a modified version of the Linux kernel and other open source software, designed primarily for touchscreen mobile devices such as smartphones and tablets.</a:t>
            </a:r>
          </a:p>
          <a:p>
            <a:endParaRPr lang="en-AU" sz="2400" dirty="0"/>
          </a:p>
          <a:p>
            <a:pPr marL="342900" indent="-342900">
              <a:buFont typeface="Wingdings" panose="05000000000000000000" pitchFamily="2" charset="2"/>
              <a:buChar char="ü"/>
            </a:pPr>
            <a:r>
              <a:rPr lang="en-AU" sz="2400" dirty="0"/>
              <a:t>Android is Linux based operating system for mobile devices.</a:t>
            </a:r>
          </a:p>
          <a:p>
            <a:pPr marL="342900" indent="-342900">
              <a:buFont typeface="Wingdings" panose="05000000000000000000" pitchFamily="2" charset="2"/>
              <a:buChar char="ü"/>
            </a:pPr>
            <a:endParaRPr lang="en-AU" sz="2400" dirty="0"/>
          </a:p>
          <a:p>
            <a:pPr marL="342900" indent="-342900">
              <a:buFont typeface="Wingdings" panose="05000000000000000000" pitchFamily="2" charset="2"/>
              <a:buChar char="ü"/>
            </a:pPr>
            <a:r>
              <a:rPr lang="en-US" sz="2400" dirty="0"/>
              <a:t>The android is an open source operating system.</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There are more than 4,00,000 apps in android market.</a:t>
            </a:r>
            <a:endParaRPr lang="en-AU" sz="2400" dirty="0"/>
          </a:p>
        </p:txBody>
      </p:sp>
      <p:sp>
        <p:nvSpPr>
          <p:cNvPr id="9" name="Subtitle 3">
            <a:extLst>
              <a:ext uri="{FF2B5EF4-FFF2-40B4-BE49-F238E27FC236}">
                <a16:creationId xmlns:a16="http://schemas.microsoft.com/office/drawing/2014/main" id="{13681098-9C59-4A37-B69D-1BE7D0F1C05B}"/>
              </a:ext>
            </a:extLst>
          </p:cNvPr>
          <p:cNvSpPr txBox="1">
            <a:spLocks/>
          </p:cNvSpPr>
          <p:nvPr/>
        </p:nvSpPr>
        <p:spPr>
          <a:xfrm>
            <a:off x="10079778" y="6319519"/>
            <a:ext cx="1268942" cy="464889"/>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6955334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54ED34-51E9-489D-8B46-EC973CBC9754}"/>
              </a:ext>
            </a:extLst>
          </p:cNvPr>
          <p:cNvSpPr>
            <a:spLocks noGrp="1"/>
          </p:cNvSpPr>
          <p:nvPr>
            <p:ph type="sldNum" sz="quarter" idx="11"/>
          </p:nvPr>
        </p:nvSpPr>
        <p:spPr/>
        <p:txBody>
          <a:bodyPr/>
          <a:lstStyle/>
          <a:p>
            <a:fld id="{19B51A1E-902D-48AF-9020-955120F399B6}" type="slidenum">
              <a:rPr lang="en-US" noProof="0" smtClean="0"/>
              <a:pPr/>
              <a:t>4</a:t>
            </a:fld>
            <a:endParaRPr lang="en-US" noProof="0" dirty="0"/>
          </a:p>
        </p:txBody>
      </p:sp>
      <p:sp>
        <p:nvSpPr>
          <p:cNvPr id="6" name="Title 1">
            <a:extLst>
              <a:ext uri="{FF2B5EF4-FFF2-40B4-BE49-F238E27FC236}">
                <a16:creationId xmlns:a16="http://schemas.microsoft.com/office/drawing/2014/main" id="{238DA01B-70CB-45F2-9BCD-D053E8EC5A4C}"/>
              </a:ext>
            </a:extLst>
          </p:cNvPr>
          <p:cNvSpPr txBox="1">
            <a:spLocks/>
          </p:cNvSpPr>
          <p:nvPr/>
        </p:nvSpPr>
        <p:spPr>
          <a:xfrm>
            <a:off x="124288" y="605517"/>
            <a:ext cx="8197739" cy="928975"/>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bg1"/>
                </a:solidFill>
                <a:latin typeface="+mj-lt"/>
                <a:ea typeface="+mj-ea"/>
                <a:cs typeface="+mj-cs"/>
              </a:defRPr>
            </a:lvl1pPr>
          </a:lstStyle>
          <a:p>
            <a:pPr algn="ctr"/>
            <a:r>
              <a:rPr lang="en-US" dirty="0">
                <a:solidFill>
                  <a:schemeClr val="accent3">
                    <a:lumMod val="60000"/>
                    <a:lumOff val="40000"/>
                  </a:schemeClr>
                </a:solidFill>
              </a:rPr>
              <a:t>Origin of android</a:t>
            </a:r>
          </a:p>
        </p:txBody>
      </p:sp>
      <p:pic>
        <p:nvPicPr>
          <p:cNvPr id="7" name="Picture 6">
            <a:extLst>
              <a:ext uri="{FF2B5EF4-FFF2-40B4-BE49-F238E27FC236}">
                <a16:creationId xmlns:a16="http://schemas.microsoft.com/office/drawing/2014/main" id="{2DC30BD7-2148-4557-A254-CBCB9DE1FE39}"/>
              </a:ext>
            </a:extLst>
          </p:cNvPr>
          <p:cNvPicPr>
            <a:picLocks noChangeAspect="1"/>
          </p:cNvPicPr>
          <p:nvPr/>
        </p:nvPicPr>
        <p:blipFill>
          <a:blip r:embed="rId2"/>
          <a:stretch>
            <a:fillRect/>
          </a:stretch>
        </p:blipFill>
        <p:spPr>
          <a:xfrm rot="5400000">
            <a:off x="8154045" y="2419985"/>
            <a:ext cx="5715000" cy="1428750"/>
          </a:xfrm>
          <a:prstGeom prst="rect">
            <a:avLst/>
          </a:prstGeom>
        </p:spPr>
      </p:pic>
      <p:sp>
        <p:nvSpPr>
          <p:cNvPr id="8" name="Subtitle 3">
            <a:extLst>
              <a:ext uri="{FF2B5EF4-FFF2-40B4-BE49-F238E27FC236}">
                <a16:creationId xmlns:a16="http://schemas.microsoft.com/office/drawing/2014/main" id="{88DE8551-1FB9-41DC-884A-4CF29C67C2E3}"/>
              </a:ext>
            </a:extLst>
          </p:cNvPr>
          <p:cNvSpPr txBox="1">
            <a:spLocks/>
          </p:cNvSpPr>
          <p:nvPr/>
        </p:nvSpPr>
        <p:spPr>
          <a:xfrm>
            <a:off x="10079778" y="6319519"/>
            <a:ext cx="1268942" cy="464889"/>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D3961C45-7850-41B5-B61D-7C3BF707405A}"/>
              </a:ext>
            </a:extLst>
          </p:cNvPr>
          <p:cNvSpPr txBox="1"/>
          <p:nvPr/>
        </p:nvSpPr>
        <p:spPr>
          <a:xfrm>
            <a:off x="328473" y="2228295"/>
            <a:ext cx="9374819" cy="3970318"/>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Android was purchased by the GOOGLE in AUGUST, 2005 for $50 million.</a:t>
            </a:r>
          </a:p>
          <a:p>
            <a:endParaRPr lang="en-US" sz="2800" dirty="0"/>
          </a:p>
          <a:p>
            <a:pPr marL="285750" indent="-285750">
              <a:buFont typeface="Wingdings" panose="05000000000000000000" pitchFamily="2" charset="2"/>
              <a:buChar char="q"/>
            </a:pPr>
            <a:r>
              <a:rPr lang="en-US" sz="2800" dirty="0"/>
              <a:t>The open handset alliance, a group of several companies was formed -5 November 2007. This group of companies are allowed to use source code of Android and develop applications.</a:t>
            </a:r>
          </a:p>
          <a:p>
            <a:endParaRPr lang="en-US" sz="2800" dirty="0"/>
          </a:p>
          <a:p>
            <a:pPr marL="285750" indent="-285750">
              <a:buFont typeface="Wingdings" panose="05000000000000000000" pitchFamily="2" charset="2"/>
              <a:buChar char="q"/>
            </a:pPr>
            <a:r>
              <a:rPr lang="en-US" sz="2800" dirty="0"/>
              <a:t>Android beta released-12 November 2007.</a:t>
            </a:r>
            <a:endParaRPr lang="en-AU" sz="2800" dirty="0"/>
          </a:p>
        </p:txBody>
      </p:sp>
    </p:spTree>
    <p:extLst>
      <p:ext uri="{BB962C8B-B14F-4D97-AF65-F5344CB8AC3E}">
        <p14:creationId xmlns:p14="http://schemas.microsoft.com/office/powerpoint/2010/main" val="222305527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54ED34-51E9-489D-8B46-EC973CBC9754}"/>
              </a:ext>
            </a:extLst>
          </p:cNvPr>
          <p:cNvSpPr>
            <a:spLocks noGrp="1"/>
          </p:cNvSpPr>
          <p:nvPr>
            <p:ph type="sldNum" sz="quarter" idx="11"/>
          </p:nvPr>
        </p:nvSpPr>
        <p:spPr/>
        <p:txBody>
          <a:bodyPr/>
          <a:lstStyle/>
          <a:p>
            <a:fld id="{19B51A1E-902D-48AF-9020-955120F399B6}" type="slidenum">
              <a:rPr lang="en-US" noProof="0" smtClean="0"/>
              <a:pPr/>
              <a:t>5</a:t>
            </a:fld>
            <a:endParaRPr lang="en-US" noProof="0" dirty="0"/>
          </a:p>
        </p:txBody>
      </p:sp>
      <p:sp>
        <p:nvSpPr>
          <p:cNvPr id="6" name="Title 1">
            <a:extLst>
              <a:ext uri="{FF2B5EF4-FFF2-40B4-BE49-F238E27FC236}">
                <a16:creationId xmlns:a16="http://schemas.microsoft.com/office/drawing/2014/main" id="{238DA01B-70CB-45F2-9BCD-D053E8EC5A4C}"/>
              </a:ext>
            </a:extLst>
          </p:cNvPr>
          <p:cNvSpPr txBox="1">
            <a:spLocks/>
          </p:cNvSpPr>
          <p:nvPr/>
        </p:nvSpPr>
        <p:spPr>
          <a:xfrm>
            <a:off x="0" y="-426129"/>
            <a:ext cx="9703292" cy="1729801"/>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bg1"/>
                </a:solidFill>
                <a:latin typeface="+mj-lt"/>
                <a:ea typeface="+mj-ea"/>
                <a:cs typeface="+mj-cs"/>
              </a:defRPr>
            </a:lvl1pPr>
          </a:lstStyle>
          <a:p>
            <a:pPr algn="ctr"/>
            <a:r>
              <a:rPr lang="en-US" sz="6600" dirty="0">
                <a:solidFill>
                  <a:srgbClr val="92D050"/>
                </a:solidFill>
              </a:rPr>
              <a:t>FEATURES OF ANDROID</a:t>
            </a:r>
          </a:p>
        </p:txBody>
      </p:sp>
      <p:pic>
        <p:nvPicPr>
          <p:cNvPr id="7" name="Picture 6">
            <a:extLst>
              <a:ext uri="{FF2B5EF4-FFF2-40B4-BE49-F238E27FC236}">
                <a16:creationId xmlns:a16="http://schemas.microsoft.com/office/drawing/2014/main" id="{2DC30BD7-2148-4557-A254-CBCB9DE1FE39}"/>
              </a:ext>
            </a:extLst>
          </p:cNvPr>
          <p:cNvPicPr>
            <a:picLocks noChangeAspect="1"/>
          </p:cNvPicPr>
          <p:nvPr/>
        </p:nvPicPr>
        <p:blipFill>
          <a:blip r:embed="rId2"/>
          <a:stretch>
            <a:fillRect/>
          </a:stretch>
        </p:blipFill>
        <p:spPr>
          <a:xfrm rot="5400000">
            <a:off x="8154045" y="2419985"/>
            <a:ext cx="5715000" cy="1428750"/>
          </a:xfrm>
          <a:prstGeom prst="rect">
            <a:avLst/>
          </a:prstGeom>
        </p:spPr>
      </p:pic>
      <p:sp>
        <p:nvSpPr>
          <p:cNvPr id="8" name="Subtitle 3">
            <a:extLst>
              <a:ext uri="{FF2B5EF4-FFF2-40B4-BE49-F238E27FC236}">
                <a16:creationId xmlns:a16="http://schemas.microsoft.com/office/drawing/2014/main" id="{88DE8551-1FB9-41DC-884A-4CF29C67C2E3}"/>
              </a:ext>
            </a:extLst>
          </p:cNvPr>
          <p:cNvSpPr txBox="1">
            <a:spLocks/>
          </p:cNvSpPr>
          <p:nvPr/>
        </p:nvSpPr>
        <p:spPr>
          <a:xfrm>
            <a:off x="10079778" y="6319519"/>
            <a:ext cx="1268942" cy="464889"/>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D3961C45-7850-41B5-B61D-7C3BF707405A}"/>
              </a:ext>
            </a:extLst>
          </p:cNvPr>
          <p:cNvSpPr txBox="1"/>
          <p:nvPr/>
        </p:nvSpPr>
        <p:spPr>
          <a:xfrm>
            <a:off x="328473" y="1597981"/>
            <a:ext cx="9374819" cy="4539191"/>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AU" sz="2800" dirty="0"/>
              <a:t>Android can run multiple apps at the same time </a:t>
            </a:r>
          </a:p>
          <a:p>
            <a:pPr marL="457200" indent="-457200">
              <a:lnSpc>
                <a:spcPct val="150000"/>
              </a:lnSpc>
              <a:buFont typeface="Wingdings" panose="05000000000000000000" pitchFamily="2" charset="2"/>
              <a:buChar char="ü"/>
            </a:pPr>
            <a:r>
              <a:rPr lang="en-AU" sz="2800" dirty="0"/>
              <a:t>Also support optimized graphics VGA, 2D graphics and 3D graphics. </a:t>
            </a:r>
          </a:p>
          <a:p>
            <a:pPr marL="457200" indent="-457200">
              <a:lnSpc>
                <a:spcPct val="150000"/>
              </a:lnSpc>
              <a:buFont typeface="Wingdings" panose="05000000000000000000" pitchFamily="2" charset="2"/>
              <a:buChar char="ü"/>
            </a:pPr>
            <a:r>
              <a:rPr lang="en-AU" sz="2800" dirty="0"/>
              <a:t>Android has better app  market. </a:t>
            </a:r>
          </a:p>
          <a:p>
            <a:pPr marL="457200" indent="-457200">
              <a:lnSpc>
                <a:spcPct val="150000"/>
              </a:lnSpc>
              <a:buFont typeface="Wingdings" panose="05000000000000000000" pitchFamily="2" charset="2"/>
              <a:buChar char="ü"/>
            </a:pPr>
            <a:r>
              <a:rPr lang="en-AU" sz="2800" dirty="0"/>
              <a:t>Android lets you change your setting faster. </a:t>
            </a:r>
          </a:p>
          <a:p>
            <a:pPr marL="457200" indent="-457200">
              <a:lnSpc>
                <a:spcPct val="150000"/>
              </a:lnSpc>
              <a:buFont typeface="Wingdings" panose="05000000000000000000" pitchFamily="2" charset="2"/>
              <a:buChar char="ü"/>
            </a:pPr>
            <a:r>
              <a:rPr lang="en-AU" sz="2800" dirty="0"/>
              <a:t> It gives you more options to fit your budget </a:t>
            </a:r>
          </a:p>
          <a:p>
            <a:pPr marL="457200" indent="-457200">
              <a:lnSpc>
                <a:spcPct val="150000"/>
              </a:lnSpc>
              <a:buFont typeface="Wingdings" panose="05000000000000000000" pitchFamily="2" charset="2"/>
              <a:buChar char="ü"/>
            </a:pPr>
            <a:r>
              <a:rPr lang="en-AU" sz="2800" dirty="0"/>
              <a:t> Android also support java applications</a:t>
            </a:r>
          </a:p>
        </p:txBody>
      </p:sp>
    </p:spTree>
    <p:extLst>
      <p:ext uri="{BB962C8B-B14F-4D97-AF65-F5344CB8AC3E}">
        <p14:creationId xmlns:p14="http://schemas.microsoft.com/office/powerpoint/2010/main" val="16475017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85568" y="105724"/>
            <a:ext cx="6574511" cy="1674470"/>
          </a:xfrm>
        </p:spPr>
        <p:txBody>
          <a:bodyPr/>
          <a:lstStyle/>
          <a:p>
            <a:r>
              <a:rPr lang="en-US" dirty="0">
                <a:solidFill>
                  <a:srgbClr val="92D050"/>
                </a:solidFill>
              </a:rPr>
              <a:t>SYSTEM ARCHITECTURE</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14" name="Picture 13">
            <a:extLst>
              <a:ext uri="{FF2B5EF4-FFF2-40B4-BE49-F238E27FC236}">
                <a16:creationId xmlns:a16="http://schemas.microsoft.com/office/drawing/2014/main" id="{46784C49-23A2-4BA1-A000-3A5E59DDDA6A}"/>
              </a:ext>
            </a:extLst>
          </p:cNvPr>
          <p:cNvPicPr>
            <a:picLocks noChangeAspect="1"/>
          </p:cNvPicPr>
          <p:nvPr/>
        </p:nvPicPr>
        <p:blipFill>
          <a:blip r:embed="rId3"/>
          <a:stretch>
            <a:fillRect/>
          </a:stretch>
        </p:blipFill>
        <p:spPr>
          <a:xfrm>
            <a:off x="270473" y="162012"/>
            <a:ext cx="3411631" cy="995096"/>
          </a:xfrm>
          <a:prstGeom prst="rect">
            <a:avLst/>
          </a:prstGeom>
        </p:spPr>
      </p:pic>
      <p:sp>
        <p:nvSpPr>
          <p:cNvPr id="17" name="Subtitle 3">
            <a:extLst>
              <a:ext uri="{FF2B5EF4-FFF2-40B4-BE49-F238E27FC236}">
                <a16:creationId xmlns:a16="http://schemas.microsoft.com/office/drawing/2014/main" id="{032B3077-77F5-401F-B10C-20A1E0D3AB85}"/>
              </a:ext>
            </a:extLst>
          </p:cNvPr>
          <p:cNvSpPr txBox="1">
            <a:spLocks/>
          </p:cNvSpPr>
          <p:nvPr/>
        </p:nvSpPr>
        <p:spPr>
          <a:xfrm>
            <a:off x="10018751" y="6020766"/>
            <a:ext cx="1319809" cy="701117"/>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23" name="Text Placeholder 2">
            <a:extLst>
              <a:ext uri="{FF2B5EF4-FFF2-40B4-BE49-F238E27FC236}">
                <a16:creationId xmlns:a16="http://schemas.microsoft.com/office/drawing/2014/main" id="{2BFAD27A-2D04-46C3-81CF-D296A54B6711}"/>
              </a:ext>
            </a:extLst>
          </p:cNvPr>
          <p:cNvSpPr txBox="1">
            <a:spLocks/>
          </p:cNvSpPr>
          <p:nvPr/>
        </p:nvSpPr>
        <p:spPr>
          <a:xfrm>
            <a:off x="933635" y="2701450"/>
            <a:ext cx="8562999" cy="7275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4" name="Text Placeholder 2">
            <a:extLst>
              <a:ext uri="{FF2B5EF4-FFF2-40B4-BE49-F238E27FC236}">
                <a16:creationId xmlns:a16="http://schemas.microsoft.com/office/drawing/2014/main" id="{C031686B-DCEF-4E8E-873A-4C01546DC10F}"/>
              </a:ext>
            </a:extLst>
          </p:cNvPr>
          <p:cNvSpPr txBox="1">
            <a:spLocks/>
          </p:cNvSpPr>
          <p:nvPr/>
        </p:nvSpPr>
        <p:spPr>
          <a:xfrm>
            <a:off x="270473" y="2411730"/>
            <a:ext cx="3494651" cy="2271892"/>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400" dirty="0"/>
              <a:t>The Android software stack generally consists of a Linux kernel and a collection of C/C++ libraries that is exposed through an application framework that provides services, and management of the applications and run time.</a:t>
            </a:r>
            <a:endParaRPr lang="en-AU" sz="2400" dirty="0"/>
          </a:p>
          <a:p>
            <a:pPr marL="0" indent="0">
              <a:buNone/>
            </a:pPr>
            <a:endParaRPr lang="en-US" dirty="0"/>
          </a:p>
        </p:txBody>
      </p:sp>
      <p:pic>
        <p:nvPicPr>
          <p:cNvPr id="9" name="Picture 8">
            <a:extLst>
              <a:ext uri="{FF2B5EF4-FFF2-40B4-BE49-F238E27FC236}">
                <a16:creationId xmlns:a16="http://schemas.microsoft.com/office/drawing/2014/main" id="{485748C5-6711-4006-8647-90FFBD68AE7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43543" y="1925054"/>
            <a:ext cx="5731510" cy="4446270"/>
          </a:xfrm>
          <a:prstGeom prst="rect">
            <a:avLst/>
          </a:prstGeom>
          <a:noFill/>
          <a:ln>
            <a:noFill/>
          </a:ln>
        </p:spPr>
      </p:pic>
      <p:pic>
        <p:nvPicPr>
          <p:cNvPr id="8" name="Picture 7">
            <a:extLst>
              <a:ext uri="{FF2B5EF4-FFF2-40B4-BE49-F238E27FC236}">
                <a16:creationId xmlns:a16="http://schemas.microsoft.com/office/drawing/2014/main" id="{EAE24750-CCD9-472D-8218-15A88293C957}"/>
              </a:ext>
            </a:extLst>
          </p:cNvPr>
          <p:cNvPicPr>
            <a:picLocks noChangeAspect="1"/>
          </p:cNvPicPr>
          <p:nvPr/>
        </p:nvPicPr>
        <p:blipFill>
          <a:blip r:embed="rId5"/>
          <a:stretch>
            <a:fillRect/>
          </a:stretch>
        </p:blipFill>
        <p:spPr>
          <a:xfrm>
            <a:off x="10056488" y="105724"/>
            <a:ext cx="2049944" cy="6188545"/>
          </a:xfrm>
          <a:prstGeom prst="rect">
            <a:avLst/>
          </a:prstGeom>
        </p:spPr>
      </p:pic>
    </p:spTree>
    <p:extLst>
      <p:ext uri="{BB962C8B-B14F-4D97-AF65-F5344CB8AC3E}">
        <p14:creationId xmlns:p14="http://schemas.microsoft.com/office/powerpoint/2010/main" val="211769541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E1AD44-0FE6-418C-B257-12FA5027C2CA}"/>
              </a:ext>
            </a:extLst>
          </p:cNvPr>
          <p:cNvPicPr>
            <a:picLocks noChangeAspect="1"/>
          </p:cNvPicPr>
          <p:nvPr/>
        </p:nvPicPr>
        <p:blipFill>
          <a:blip r:embed="rId3"/>
          <a:stretch>
            <a:fillRect/>
          </a:stretch>
        </p:blipFill>
        <p:spPr>
          <a:xfrm>
            <a:off x="296724" y="1313895"/>
            <a:ext cx="9264525" cy="5078027"/>
          </a:xfrm>
          <a:prstGeom prst="rect">
            <a:avLst/>
          </a:prstGeom>
        </p:spPr>
      </p:pic>
      <p:sp>
        <p:nvSpPr>
          <p:cNvPr id="23" name="Title 1">
            <a:extLst>
              <a:ext uri="{FF2B5EF4-FFF2-40B4-BE49-F238E27FC236}">
                <a16:creationId xmlns:a16="http://schemas.microsoft.com/office/drawing/2014/main" id="{4EAC2931-28A4-44E3-9463-7B473ABD56E3}"/>
              </a:ext>
            </a:extLst>
          </p:cNvPr>
          <p:cNvSpPr txBox="1">
            <a:spLocks/>
          </p:cNvSpPr>
          <p:nvPr/>
        </p:nvSpPr>
        <p:spPr>
          <a:xfrm>
            <a:off x="1580225" y="190634"/>
            <a:ext cx="8197739" cy="1085762"/>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sz="6000" b="1" kern="1200" cap="all" spc="-300" baseline="0">
                <a:solidFill>
                  <a:schemeClr val="bg1"/>
                </a:solidFill>
                <a:latin typeface="+mj-lt"/>
                <a:ea typeface="+mj-ea"/>
                <a:cs typeface="+mj-cs"/>
              </a:defRPr>
            </a:lvl1pPr>
          </a:lstStyle>
          <a:p>
            <a:pPr algn="ctr"/>
            <a:r>
              <a:rPr lang="en-US" dirty="0">
                <a:solidFill>
                  <a:schemeClr val="accent3">
                    <a:lumMod val="60000"/>
                    <a:lumOff val="40000"/>
                  </a:schemeClr>
                </a:solidFill>
              </a:rPr>
              <a:t> </a:t>
            </a:r>
            <a:r>
              <a:rPr lang="en-US" sz="6600" dirty="0">
                <a:solidFill>
                  <a:srgbClr val="92D050"/>
                </a:solidFill>
              </a:rPr>
              <a:t>VERSIONS</a:t>
            </a:r>
            <a:endParaRPr lang="en-US" dirty="0">
              <a:solidFill>
                <a:srgbClr val="92D050"/>
              </a:solidFill>
            </a:endParaRPr>
          </a:p>
        </p:txBody>
      </p:sp>
      <p:pic>
        <p:nvPicPr>
          <p:cNvPr id="25" name="Picture 24">
            <a:extLst>
              <a:ext uri="{FF2B5EF4-FFF2-40B4-BE49-F238E27FC236}">
                <a16:creationId xmlns:a16="http://schemas.microsoft.com/office/drawing/2014/main" id="{0D937DFA-05AE-4EF6-B308-834F01262E57}"/>
              </a:ext>
            </a:extLst>
          </p:cNvPr>
          <p:cNvPicPr>
            <a:picLocks noChangeAspect="1"/>
          </p:cNvPicPr>
          <p:nvPr/>
        </p:nvPicPr>
        <p:blipFill>
          <a:blip r:embed="rId4"/>
          <a:stretch>
            <a:fillRect/>
          </a:stretch>
        </p:blipFill>
        <p:spPr>
          <a:xfrm>
            <a:off x="270473" y="153134"/>
            <a:ext cx="3411631" cy="1249538"/>
          </a:xfrm>
          <a:prstGeom prst="rect">
            <a:avLst/>
          </a:prstGeom>
        </p:spPr>
      </p:pic>
      <p:pic>
        <p:nvPicPr>
          <p:cNvPr id="26" name="Picture 25">
            <a:extLst>
              <a:ext uri="{FF2B5EF4-FFF2-40B4-BE49-F238E27FC236}">
                <a16:creationId xmlns:a16="http://schemas.microsoft.com/office/drawing/2014/main" id="{48BA1E25-D720-4DC2-ABE7-6847F2FAEE31}"/>
              </a:ext>
            </a:extLst>
          </p:cNvPr>
          <p:cNvPicPr>
            <a:picLocks noChangeAspect="1"/>
          </p:cNvPicPr>
          <p:nvPr/>
        </p:nvPicPr>
        <p:blipFill>
          <a:blip r:embed="rId5"/>
          <a:stretch>
            <a:fillRect/>
          </a:stretch>
        </p:blipFill>
        <p:spPr>
          <a:xfrm>
            <a:off x="8363681" y="2214520"/>
            <a:ext cx="4278121" cy="4040256"/>
          </a:xfrm>
          <a:prstGeom prst="rect">
            <a:avLst/>
          </a:prstGeom>
        </p:spPr>
      </p:pic>
      <p:pic>
        <p:nvPicPr>
          <p:cNvPr id="27" name="Picture 26">
            <a:extLst>
              <a:ext uri="{FF2B5EF4-FFF2-40B4-BE49-F238E27FC236}">
                <a16:creationId xmlns:a16="http://schemas.microsoft.com/office/drawing/2014/main" id="{CAF7F938-B4B6-48FD-AAB2-B7A553E46E5F}"/>
              </a:ext>
            </a:extLst>
          </p:cNvPr>
          <p:cNvPicPr>
            <a:picLocks noChangeAspect="1"/>
          </p:cNvPicPr>
          <p:nvPr/>
        </p:nvPicPr>
        <p:blipFill>
          <a:blip r:embed="rId6"/>
          <a:stretch>
            <a:fillRect/>
          </a:stretch>
        </p:blipFill>
        <p:spPr>
          <a:xfrm>
            <a:off x="8509898" y="1197780"/>
            <a:ext cx="1727201" cy="1270000"/>
          </a:xfrm>
          <a:prstGeom prst="rect">
            <a:avLst/>
          </a:prstGeom>
        </p:spPr>
      </p:pic>
      <p:sp>
        <p:nvSpPr>
          <p:cNvPr id="19" name="TextBox 18">
            <a:extLst>
              <a:ext uri="{FF2B5EF4-FFF2-40B4-BE49-F238E27FC236}">
                <a16:creationId xmlns:a16="http://schemas.microsoft.com/office/drawing/2014/main" id="{CEFD9CAD-6212-4180-B952-05C8D50F877F}"/>
              </a:ext>
            </a:extLst>
          </p:cNvPr>
          <p:cNvSpPr txBox="1"/>
          <p:nvPr/>
        </p:nvSpPr>
        <p:spPr>
          <a:xfrm>
            <a:off x="8509898" y="6391922"/>
            <a:ext cx="2343705" cy="369332"/>
          </a:xfrm>
          <a:prstGeom prst="rect">
            <a:avLst/>
          </a:prstGeom>
          <a:noFill/>
        </p:spPr>
        <p:txBody>
          <a:bodyPr wrap="square" rtlCol="0">
            <a:spAutoFit/>
          </a:bodyPr>
          <a:lstStyle/>
          <a:p>
            <a:r>
              <a:rPr lang="en-AU" dirty="0"/>
              <a:t>And many more..</a:t>
            </a:r>
          </a:p>
        </p:txBody>
      </p:sp>
    </p:spTree>
    <p:extLst>
      <p:ext uri="{BB962C8B-B14F-4D97-AF65-F5344CB8AC3E}">
        <p14:creationId xmlns:p14="http://schemas.microsoft.com/office/powerpoint/2010/main" val="108485340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03765" y="935334"/>
            <a:ext cx="8197739" cy="928975"/>
          </a:xfrm>
        </p:spPr>
        <p:txBody>
          <a:bodyPr/>
          <a:lstStyle/>
          <a:p>
            <a:pPr algn="l"/>
            <a:r>
              <a:rPr lang="en-US" sz="5400" dirty="0">
                <a:solidFill>
                  <a:schemeClr val="accent3">
                    <a:lumMod val="60000"/>
                    <a:lumOff val="40000"/>
                  </a:schemeClr>
                </a:solidFill>
              </a:rPr>
              <a:t>WHAT MAKES AN ANDROID SPECIAL?</a:t>
            </a:r>
            <a:br>
              <a:rPr lang="en-US" sz="5400" dirty="0">
                <a:solidFill>
                  <a:srgbClr val="92D050"/>
                </a:solidFill>
              </a:rPr>
            </a:br>
            <a:endParaRPr lang="en-US" sz="54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8</a:t>
            </a:fld>
            <a:endParaRPr lang="en-US" dirty="0"/>
          </a:p>
        </p:txBody>
      </p:sp>
      <p:sp>
        <p:nvSpPr>
          <p:cNvPr id="11" name="Content Placeholder 3">
            <a:extLst>
              <a:ext uri="{FF2B5EF4-FFF2-40B4-BE49-F238E27FC236}">
                <a16:creationId xmlns:a16="http://schemas.microsoft.com/office/drawing/2014/main" id="{3F6BC09B-70DD-4743-8EAF-12977F010B93}"/>
              </a:ext>
            </a:extLst>
          </p:cNvPr>
          <p:cNvSpPr txBox="1">
            <a:spLocks/>
          </p:cNvSpPr>
          <p:nvPr/>
        </p:nvSpPr>
        <p:spPr>
          <a:xfrm>
            <a:off x="9980477" y="6192000"/>
            <a:ext cx="1378404" cy="594880"/>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15" name="Rectangle 14">
            <a:extLst>
              <a:ext uri="{FF2B5EF4-FFF2-40B4-BE49-F238E27FC236}">
                <a16:creationId xmlns:a16="http://schemas.microsoft.com/office/drawing/2014/main" id="{E7379F8E-652D-4A0D-9171-462181AF4F9C}"/>
              </a:ext>
            </a:extLst>
          </p:cNvPr>
          <p:cNvSpPr/>
          <p:nvPr/>
        </p:nvSpPr>
        <p:spPr>
          <a:xfrm>
            <a:off x="303765" y="1942821"/>
            <a:ext cx="8877669" cy="3903954"/>
          </a:xfrm>
          <a:prstGeom prst="rect">
            <a:avLst/>
          </a:prstGeom>
        </p:spPr>
        <p:txBody>
          <a:bodyPr wrap="square">
            <a:spAutoFit/>
          </a:bodyPr>
          <a:lstStyle/>
          <a:p>
            <a:pPr marL="285750" indent="-285750">
              <a:lnSpc>
                <a:spcPct val="150000"/>
              </a:lnSpc>
              <a:buFont typeface="Wingdings" panose="05000000000000000000" pitchFamily="2" charset="2"/>
              <a:buChar char="ü"/>
            </a:pPr>
            <a:r>
              <a:rPr lang="en-AU" sz="2400" dirty="0"/>
              <a:t>Open source – Free development  platform. </a:t>
            </a:r>
          </a:p>
          <a:p>
            <a:pPr marL="285750" indent="-285750">
              <a:lnSpc>
                <a:spcPct val="150000"/>
              </a:lnSpc>
              <a:buFont typeface="Wingdings" panose="05000000000000000000" pitchFamily="2" charset="2"/>
              <a:buChar char="ü"/>
            </a:pPr>
            <a:r>
              <a:rPr lang="en-AU" sz="2400" dirty="0"/>
              <a:t>Built in components can be improved. </a:t>
            </a:r>
          </a:p>
          <a:p>
            <a:pPr marL="285750" indent="-285750">
              <a:lnSpc>
                <a:spcPct val="150000"/>
              </a:lnSpc>
              <a:buFont typeface="Wingdings" panose="05000000000000000000" pitchFamily="2" charset="2"/>
              <a:buChar char="ü"/>
            </a:pPr>
            <a:r>
              <a:rPr lang="en-AU" sz="2400" dirty="0"/>
              <a:t>Built in services like GPS,SQL Database, browser and maps. </a:t>
            </a:r>
          </a:p>
          <a:p>
            <a:pPr marL="285750" indent="-285750">
              <a:lnSpc>
                <a:spcPct val="150000"/>
              </a:lnSpc>
              <a:buFont typeface="Wingdings" panose="05000000000000000000" pitchFamily="2" charset="2"/>
              <a:buChar char="ü"/>
            </a:pPr>
            <a:r>
              <a:rPr lang="en-AU" sz="2400" dirty="0"/>
              <a:t>Management of process life cycle. </a:t>
            </a:r>
          </a:p>
          <a:p>
            <a:pPr marL="285750" indent="-285750">
              <a:lnSpc>
                <a:spcPct val="150000"/>
              </a:lnSpc>
              <a:buFont typeface="Wingdings" panose="05000000000000000000" pitchFamily="2" charset="2"/>
              <a:buChar char="ü"/>
            </a:pPr>
            <a:r>
              <a:rPr lang="en-AU" sz="2400" dirty="0"/>
              <a:t>High quality graphics and sound. </a:t>
            </a:r>
          </a:p>
          <a:p>
            <a:pPr marL="285750" indent="-285750">
              <a:lnSpc>
                <a:spcPct val="150000"/>
              </a:lnSpc>
              <a:buFont typeface="Wingdings" panose="05000000000000000000" pitchFamily="2" charset="2"/>
              <a:buChar char="ü"/>
            </a:pPr>
            <a:r>
              <a:rPr lang="en-AU" sz="2400" dirty="0"/>
              <a:t>Portability across current and future hardware. </a:t>
            </a:r>
          </a:p>
          <a:p>
            <a:pPr marL="285750" indent="-285750">
              <a:lnSpc>
                <a:spcPct val="150000"/>
              </a:lnSpc>
              <a:buFont typeface="Wingdings" panose="05000000000000000000" pitchFamily="2" charset="2"/>
              <a:buChar char="ü"/>
            </a:pPr>
            <a:r>
              <a:rPr lang="en-AU" sz="2400" dirty="0"/>
              <a:t>Component-based architecture  and  reusable, replaceable modules. </a:t>
            </a:r>
          </a:p>
        </p:txBody>
      </p:sp>
      <p:pic>
        <p:nvPicPr>
          <p:cNvPr id="18" name="Picture 17">
            <a:extLst>
              <a:ext uri="{FF2B5EF4-FFF2-40B4-BE49-F238E27FC236}">
                <a16:creationId xmlns:a16="http://schemas.microsoft.com/office/drawing/2014/main" id="{FB6628CB-5D0E-4745-8726-0E51682A9FDD}"/>
              </a:ext>
            </a:extLst>
          </p:cNvPr>
          <p:cNvPicPr>
            <a:picLocks noChangeAspect="1"/>
          </p:cNvPicPr>
          <p:nvPr/>
        </p:nvPicPr>
        <p:blipFill>
          <a:blip r:embed="rId3"/>
          <a:stretch>
            <a:fillRect/>
          </a:stretch>
        </p:blipFill>
        <p:spPr>
          <a:xfrm>
            <a:off x="9980476" y="5130325"/>
            <a:ext cx="2211523" cy="1727675"/>
          </a:xfrm>
          <a:prstGeom prst="rect">
            <a:avLst/>
          </a:prstGeom>
        </p:spPr>
      </p:pic>
      <p:pic>
        <p:nvPicPr>
          <p:cNvPr id="20" name="Picture 19">
            <a:extLst>
              <a:ext uri="{FF2B5EF4-FFF2-40B4-BE49-F238E27FC236}">
                <a16:creationId xmlns:a16="http://schemas.microsoft.com/office/drawing/2014/main" id="{B9961931-D3E3-4681-A088-4EB155356E20}"/>
              </a:ext>
            </a:extLst>
          </p:cNvPr>
          <p:cNvPicPr>
            <a:picLocks noChangeAspect="1"/>
          </p:cNvPicPr>
          <p:nvPr/>
        </p:nvPicPr>
        <p:blipFill>
          <a:blip r:embed="rId4"/>
          <a:stretch>
            <a:fillRect/>
          </a:stretch>
        </p:blipFill>
        <p:spPr>
          <a:xfrm>
            <a:off x="6510252" y="-30833"/>
            <a:ext cx="3982503" cy="3517015"/>
          </a:xfrm>
          <a:prstGeom prst="rect">
            <a:avLst/>
          </a:prstGeom>
        </p:spPr>
      </p:pic>
      <p:pic>
        <p:nvPicPr>
          <p:cNvPr id="21" name="Picture 20">
            <a:extLst>
              <a:ext uri="{FF2B5EF4-FFF2-40B4-BE49-F238E27FC236}">
                <a16:creationId xmlns:a16="http://schemas.microsoft.com/office/drawing/2014/main" id="{B5706A8E-704B-477C-A376-A7DA93E6844C}"/>
              </a:ext>
            </a:extLst>
          </p:cNvPr>
          <p:cNvPicPr>
            <a:picLocks noChangeAspect="1"/>
          </p:cNvPicPr>
          <p:nvPr/>
        </p:nvPicPr>
        <p:blipFill>
          <a:blip r:embed="rId5"/>
          <a:stretch>
            <a:fillRect/>
          </a:stretch>
        </p:blipFill>
        <p:spPr>
          <a:xfrm rot="5400000">
            <a:off x="8779637" y="1794393"/>
            <a:ext cx="4463816" cy="1428750"/>
          </a:xfrm>
          <a:prstGeom prst="rect">
            <a:avLst/>
          </a:prstGeom>
        </p:spPr>
      </p:pic>
    </p:spTree>
    <p:extLst>
      <p:ext uri="{BB962C8B-B14F-4D97-AF65-F5344CB8AC3E}">
        <p14:creationId xmlns:p14="http://schemas.microsoft.com/office/powerpoint/2010/main" val="132974669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3201833" y="756104"/>
            <a:ext cx="9198000" cy="432000"/>
          </a:xfrm>
        </p:spPr>
        <p:txBody>
          <a:bodyPr/>
          <a:lstStyle/>
          <a:p>
            <a:r>
              <a:rPr lang="en-US" sz="6000" dirty="0">
                <a:solidFill>
                  <a:srgbClr val="92D050"/>
                </a:solidFill>
              </a:rPr>
              <a:t>Comparison</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p:spPr>
        <p:txBody>
          <a:bodyPr/>
          <a:lstStyle/>
          <a:p>
            <a:pPr algn="ctr"/>
            <a:r>
              <a:rPr lang="en-US" dirty="0"/>
              <a:t>ANDROID</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79759"/>
            <a:ext cx="4500000" cy="2520000"/>
          </a:xfrm>
        </p:spPr>
        <p:txBody>
          <a:bodyPr/>
          <a:lstStyle/>
          <a:p>
            <a:pPr>
              <a:buFont typeface="Wingdings" panose="05000000000000000000" pitchFamily="2" charset="2"/>
              <a:buChar char="ü"/>
            </a:pPr>
            <a:r>
              <a:rPr lang="en-US" sz="2000" dirty="0">
                <a:solidFill>
                  <a:schemeClr val="tx1"/>
                </a:solidFill>
              </a:rPr>
              <a:t>We can set any app as a default on android </a:t>
            </a:r>
          </a:p>
          <a:p>
            <a:pPr>
              <a:buFont typeface="Wingdings" panose="05000000000000000000" pitchFamily="2" charset="2"/>
              <a:buChar char="ü"/>
            </a:pPr>
            <a:r>
              <a:rPr lang="en-US" sz="2000" dirty="0">
                <a:solidFill>
                  <a:schemeClr val="tx1"/>
                </a:solidFill>
              </a:rPr>
              <a:t>Android just drag and drop for syncing by using USB cable on computer </a:t>
            </a:r>
          </a:p>
          <a:p>
            <a:pPr>
              <a:buFont typeface="Wingdings" panose="05000000000000000000" pitchFamily="2" charset="2"/>
              <a:buChar char="ü"/>
            </a:pPr>
            <a:r>
              <a:rPr lang="en-US" sz="2000" dirty="0">
                <a:solidFill>
                  <a:schemeClr val="tx1"/>
                </a:solidFill>
              </a:rPr>
              <a:t>While Google charges for Android developer only $5 </a:t>
            </a:r>
          </a:p>
          <a:p>
            <a:pPr>
              <a:buFont typeface="Wingdings" panose="05000000000000000000" pitchFamily="2" charset="2"/>
              <a:buChar char="ü"/>
            </a:pPr>
            <a:r>
              <a:rPr lang="en-US" sz="2000" dirty="0">
                <a:solidFill>
                  <a:schemeClr val="tx1"/>
                </a:solidFill>
              </a:rPr>
              <a:t>Android OS have flash support </a:t>
            </a:r>
          </a:p>
          <a:p>
            <a:pPr>
              <a:buFont typeface="Wingdings" panose="05000000000000000000" pitchFamily="2" charset="2"/>
              <a:buChar char="ü"/>
            </a:pPr>
            <a:r>
              <a:rPr lang="en-US" sz="2000" dirty="0">
                <a:solidFill>
                  <a:schemeClr val="tx1"/>
                </a:solidFill>
              </a:rPr>
              <a:t>On Android , on which you are notified of an email as soon as it arrive</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2120386"/>
            <a:ext cx="4500000" cy="496920"/>
          </a:xfrm>
        </p:spPr>
        <p:txBody>
          <a:bodyPr/>
          <a:lstStyle/>
          <a:p>
            <a:pPr algn="ctr"/>
            <a:r>
              <a:rPr lang="en-US" dirty="0"/>
              <a:t>iOS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129800" y="2976449"/>
            <a:ext cx="4500000" cy="3202409"/>
          </a:xfrm>
        </p:spPr>
        <p:txBody>
          <a:bodyPr/>
          <a:lstStyle/>
          <a:p>
            <a:pPr>
              <a:buFont typeface="Wingdings" panose="05000000000000000000" pitchFamily="2" charset="2"/>
              <a:buChar char="Ø"/>
            </a:pPr>
            <a:r>
              <a:rPr lang="en-US" sz="2000" dirty="0"/>
              <a:t>  It is impossible on iPhone</a:t>
            </a:r>
          </a:p>
          <a:p>
            <a:pPr>
              <a:buFont typeface="Wingdings" panose="05000000000000000000" pitchFamily="2" charset="2"/>
              <a:buChar char="Ø"/>
            </a:pPr>
            <a:r>
              <a:rPr lang="en-US" sz="2000" dirty="0"/>
              <a:t>Have to click manually </a:t>
            </a:r>
          </a:p>
          <a:p>
            <a:pPr>
              <a:buFont typeface="Wingdings" panose="05000000000000000000" pitchFamily="2" charset="2"/>
              <a:buChar char="Ø"/>
            </a:pPr>
            <a:r>
              <a:rPr lang="en-US" sz="2000" dirty="0"/>
              <a:t>iPhone syncing only with iTunes</a:t>
            </a:r>
          </a:p>
          <a:p>
            <a:pPr>
              <a:buFont typeface="Wingdings" panose="05000000000000000000" pitchFamily="2" charset="2"/>
              <a:buChar char="Ø"/>
            </a:pPr>
            <a:r>
              <a:rPr lang="en-US" sz="2000" dirty="0"/>
              <a:t>Apple charges for the App Developers $100 </a:t>
            </a:r>
          </a:p>
          <a:p>
            <a:pPr>
              <a:buFont typeface="Wingdings" panose="05000000000000000000" pitchFamily="2" charset="2"/>
              <a:buChar char="Ø"/>
            </a:pPr>
            <a:r>
              <a:rPr lang="en-US" sz="2000" dirty="0"/>
              <a:t>While the iPhone only has html5 support </a:t>
            </a:r>
          </a:p>
          <a:p>
            <a:pPr>
              <a:buFont typeface="Wingdings" panose="05000000000000000000" pitchFamily="2" charset="2"/>
              <a:buChar char="Ø"/>
            </a:pPr>
            <a:r>
              <a:rPr lang="en-US" sz="2000" dirty="0"/>
              <a:t>The email system on the iPhone is horrible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9</a:t>
            </a:fld>
            <a:endParaRPr lang="en-US" dirty="0"/>
          </a:p>
        </p:txBody>
      </p:sp>
      <p:pic>
        <p:nvPicPr>
          <p:cNvPr id="9" name="Picture 8">
            <a:extLst>
              <a:ext uri="{FF2B5EF4-FFF2-40B4-BE49-F238E27FC236}">
                <a16:creationId xmlns:a16="http://schemas.microsoft.com/office/drawing/2014/main" id="{F24EA91B-FC39-4777-A33D-10D2C47B9601}"/>
              </a:ext>
            </a:extLst>
          </p:cNvPr>
          <p:cNvPicPr>
            <a:picLocks noChangeAspect="1"/>
          </p:cNvPicPr>
          <p:nvPr/>
        </p:nvPicPr>
        <p:blipFill>
          <a:blip r:embed="rId3"/>
          <a:stretch>
            <a:fillRect/>
          </a:stretch>
        </p:blipFill>
        <p:spPr>
          <a:xfrm rot="5400000">
            <a:off x="8397897" y="2362564"/>
            <a:ext cx="5617913" cy="1428750"/>
          </a:xfrm>
          <a:prstGeom prst="rect">
            <a:avLst/>
          </a:prstGeom>
        </p:spPr>
      </p:pic>
      <p:pic>
        <p:nvPicPr>
          <p:cNvPr id="13" name="Picture 12">
            <a:extLst>
              <a:ext uri="{FF2B5EF4-FFF2-40B4-BE49-F238E27FC236}">
                <a16:creationId xmlns:a16="http://schemas.microsoft.com/office/drawing/2014/main" id="{CA3CD1DD-9D36-44A3-8D1B-095C63BDE434}"/>
              </a:ext>
            </a:extLst>
          </p:cNvPr>
          <p:cNvPicPr>
            <a:picLocks noChangeAspect="1"/>
          </p:cNvPicPr>
          <p:nvPr/>
        </p:nvPicPr>
        <p:blipFill>
          <a:blip r:embed="rId4"/>
          <a:stretch>
            <a:fillRect/>
          </a:stretch>
        </p:blipFill>
        <p:spPr>
          <a:xfrm>
            <a:off x="432000" y="163715"/>
            <a:ext cx="2938302" cy="2048777"/>
          </a:xfrm>
          <a:prstGeom prst="rect">
            <a:avLst/>
          </a:prstGeom>
        </p:spPr>
      </p:pic>
      <p:sp>
        <p:nvSpPr>
          <p:cNvPr id="14" name="Subtitle 3">
            <a:extLst>
              <a:ext uri="{FF2B5EF4-FFF2-40B4-BE49-F238E27FC236}">
                <a16:creationId xmlns:a16="http://schemas.microsoft.com/office/drawing/2014/main" id="{DBE30B76-3108-46E8-99A3-7FA1BE49B5D9}"/>
              </a:ext>
            </a:extLst>
          </p:cNvPr>
          <p:cNvSpPr txBox="1">
            <a:spLocks/>
          </p:cNvSpPr>
          <p:nvPr/>
        </p:nvSpPr>
        <p:spPr>
          <a:xfrm>
            <a:off x="10018751" y="6020766"/>
            <a:ext cx="1319809" cy="701117"/>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8883787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3.xml><?xml version="1.0" encoding="utf-8"?>
<ds:datastoreItem xmlns:ds="http://schemas.openxmlformats.org/officeDocument/2006/customXml" ds:itemID="{96100F67-BC3D-46B4-8D39-802DC9D7F2EB}">
  <ds:schemaRefs>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http://purl.org/dc/dcmitype/"/>
    <ds:schemaRef ds:uri="16c05727-aa75-4e4a-9b5f-8a80a1165891"/>
    <ds:schemaRef ds:uri="http://schemas.openxmlformats.org/package/2006/metadata/core-properties"/>
    <ds:schemaRef ds:uri="71af3243-3dd4-4a8d-8c0d-dd76da1f02a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1105</Words>
  <Application>Microsoft Office PowerPoint</Application>
  <PresentationFormat>Widescreen</PresentationFormat>
  <Paragraphs>128</Paragraphs>
  <Slides>16</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Times New Roman</vt:lpstr>
      <vt:lpstr>Wingdings</vt:lpstr>
      <vt:lpstr>Office Theme</vt:lpstr>
      <vt:lpstr>ANDROID</vt:lpstr>
      <vt:lpstr>By -  SHIVAm SHARMA KONARK SHARMA JITIN KR SINGH VEDANGI AGGARWAL</vt:lpstr>
      <vt:lpstr>PowerPoint Presentation</vt:lpstr>
      <vt:lpstr>PowerPoint Presentation</vt:lpstr>
      <vt:lpstr>PowerPoint Presentation</vt:lpstr>
      <vt:lpstr>SYSTEM ARCHITECTURE</vt:lpstr>
      <vt:lpstr>PowerPoint Presentation</vt:lpstr>
      <vt:lpstr>WHAT MAKES AN ANDROID SPECIAL? </vt:lpstr>
      <vt:lpstr>Comparison</vt:lpstr>
      <vt:lpstr>I/O Scheduler </vt:lpstr>
      <vt:lpstr>Recommended I/O Scheduler’s : </vt:lpstr>
      <vt:lpstr>Scheduling algorithm’s </vt:lpstr>
      <vt:lpstr>Disk scheduling Algorithm’s</vt:lpstr>
      <vt:lpstr>Android Memory Management</vt:lpstr>
      <vt:lpstr>DDMS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2019-11-03T18:57:52Z</dcterms:created>
  <dcterms:modified xsi:type="dcterms:W3CDTF">2019-11-20T06:29:05Z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